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charts/style1.xml" ContentType="application/vnd.ms-office.chart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charts/colors1.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96" r:id="rId3"/>
  </p:sldMasterIdLst>
  <p:notesMasterIdLst>
    <p:notesMasterId r:id="rId24"/>
  </p:notesMasterIdLst>
  <p:sldIdLst>
    <p:sldId id="387" r:id="rId4"/>
    <p:sldId id="402" r:id="rId5"/>
    <p:sldId id="388" r:id="rId6"/>
    <p:sldId id="414" r:id="rId7"/>
    <p:sldId id="415" r:id="rId8"/>
    <p:sldId id="390" r:id="rId9"/>
    <p:sldId id="395" r:id="rId10"/>
    <p:sldId id="403" r:id="rId11"/>
    <p:sldId id="416" r:id="rId12"/>
    <p:sldId id="404" r:id="rId13"/>
    <p:sldId id="372" r:id="rId14"/>
    <p:sldId id="405" r:id="rId15"/>
    <p:sldId id="406" r:id="rId16"/>
    <p:sldId id="407" r:id="rId17"/>
    <p:sldId id="408" r:id="rId18"/>
    <p:sldId id="409" r:id="rId19"/>
    <p:sldId id="396" r:id="rId20"/>
    <p:sldId id="397" r:id="rId21"/>
    <p:sldId id="410" r:id="rId22"/>
    <p:sldId id="401"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717" autoAdjust="0"/>
    <p:restoredTop sz="92989" autoAdjust="0"/>
  </p:normalViewPr>
  <p:slideViewPr>
    <p:cSldViewPr>
      <p:cViewPr varScale="1">
        <p:scale>
          <a:sx n="108" d="100"/>
          <a:sy n="108" d="100"/>
        </p:scale>
        <p:origin x="-1704"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50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_____Microsoft_Office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title>
      <c:layout/>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ru-RU"/>
        </a:p>
      </c:txPr>
    </c:title>
    <c:plotArea>
      <c:layout/>
      <c:barChart>
        <c:barDir val="col"/>
        <c:grouping val="clustered"/>
        <c:ser>
          <c:idx val="0"/>
          <c:order val="0"/>
          <c:tx>
            <c:strRef>
              <c:f>Лист1!$B$2</c:f>
              <c:strCache>
                <c:ptCount val="1"/>
                <c:pt idx="0">
                  <c:v>количество</c:v>
                </c:pt>
              </c:strCache>
            </c:strRef>
          </c:tx>
          <c:spPr>
            <a:solidFill>
              <a:schemeClr val="accent1"/>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4000" b="1" i="0" u="none" strike="noStrike" kern="1200" baseline="0">
                    <a:solidFill>
                      <a:schemeClr val="tx1">
                        <a:lumMod val="75000"/>
                        <a:lumOff val="25000"/>
                      </a:schemeClr>
                    </a:solidFill>
                    <a:latin typeface="+mn-lt"/>
                    <a:ea typeface="+mn-ea"/>
                    <a:cs typeface="+mn-cs"/>
                  </a:defRPr>
                </a:pPr>
                <a:endParaRPr lang="ru-RU"/>
              </a:p>
            </c:txPr>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Лист1!$A$3:$A$13</c:f>
              <c:strCache>
                <c:ptCount val="11"/>
                <c:pt idx="0">
                  <c:v>Математика П.</c:v>
                </c:pt>
                <c:pt idx="1">
                  <c:v>Математика Б.</c:v>
                </c:pt>
                <c:pt idx="2">
                  <c:v>Обществознание</c:v>
                </c:pt>
                <c:pt idx="3">
                  <c:v>История</c:v>
                </c:pt>
                <c:pt idx="4">
                  <c:v>Химия</c:v>
                </c:pt>
                <c:pt idx="5">
                  <c:v>Физика</c:v>
                </c:pt>
                <c:pt idx="6">
                  <c:v>Биология</c:v>
                </c:pt>
                <c:pt idx="7">
                  <c:v>Английский</c:v>
                </c:pt>
                <c:pt idx="8">
                  <c:v>Литература</c:v>
                </c:pt>
                <c:pt idx="9">
                  <c:v>Информатика</c:v>
                </c:pt>
                <c:pt idx="10">
                  <c:v>География</c:v>
                </c:pt>
              </c:strCache>
            </c:strRef>
          </c:cat>
          <c:val>
            <c:numRef>
              <c:f>Лист1!$B$3:$B$13</c:f>
              <c:numCache>
                <c:formatCode>General</c:formatCode>
                <c:ptCount val="11"/>
                <c:pt idx="0">
                  <c:v>59</c:v>
                </c:pt>
                <c:pt idx="1">
                  <c:v>57</c:v>
                </c:pt>
                <c:pt idx="2">
                  <c:v>48</c:v>
                </c:pt>
                <c:pt idx="3">
                  <c:v>10</c:v>
                </c:pt>
                <c:pt idx="4">
                  <c:v>24</c:v>
                </c:pt>
                <c:pt idx="5">
                  <c:v>15</c:v>
                </c:pt>
                <c:pt idx="6">
                  <c:v>32</c:v>
                </c:pt>
                <c:pt idx="7">
                  <c:v>11</c:v>
                </c:pt>
                <c:pt idx="8">
                  <c:v>7</c:v>
                </c:pt>
                <c:pt idx="9">
                  <c:v>23</c:v>
                </c:pt>
                <c:pt idx="10">
                  <c:v>3</c:v>
                </c:pt>
              </c:numCache>
            </c:numRef>
          </c:val>
          <c:extLst xmlns:c16r2="http://schemas.microsoft.com/office/drawing/2015/06/chart">
            <c:ext xmlns:c16="http://schemas.microsoft.com/office/drawing/2014/chart" uri="{C3380CC4-5D6E-409C-BE32-E72D297353CC}">
              <c16:uniqueId val="{00000000-36A8-4BED-BFA4-1A7F25B50B2D}"/>
            </c:ext>
          </c:extLst>
        </c:ser>
        <c:gapWidth val="219"/>
        <c:overlap val="-27"/>
        <c:axId val="144267520"/>
        <c:axId val="149975040"/>
      </c:barChart>
      <c:catAx>
        <c:axId val="144267520"/>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49975040"/>
        <c:crosses val="autoZero"/>
        <c:auto val="1"/>
        <c:lblAlgn val="ctr"/>
        <c:lblOffset val="100"/>
      </c:catAx>
      <c:valAx>
        <c:axId val="149975040"/>
        <c:scaling>
          <c:orientation val="minMax"/>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44267520"/>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ru-RU"/>
    </a:p>
  </c:txPr>
  <c:externalData r:id="rId1"/>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25FDE0-6C92-42C7-B7BA-8E28A73191DF}" type="datetimeFigureOut">
              <a:rPr lang="ru-RU" smtClean="0"/>
              <a:pPr/>
              <a:t>21.01.2025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6E7C5A-23F2-4D4F-8CFB-411361FC6E41}" type="slidenum">
              <a:rPr lang="ru-RU" smtClean="0"/>
              <a:pPr/>
              <a:t>‹#›</a:t>
            </a:fld>
            <a:endParaRPr lang="ru-RU"/>
          </a:p>
        </p:txBody>
      </p:sp>
    </p:spTree>
    <p:extLst>
      <p:ext uri="{BB962C8B-B14F-4D97-AF65-F5344CB8AC3E}">
        <p14:creationId xmlns:p14="http://schemas.microsoft.com/office/powerpoint/2010/main" xmlns="" val="795708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16" name="Дата 15"/>
          <p:cNvSpPr>
            <a:spLocks noGrp="1"/>
          </p:cNvSpPr>
          <p:nvPr>
            <p:ph type="dt" sz="half" idx="10"/>
          </p:nvPr>
        </p:nvSpPr>
        <p:spPr/>
        <p:txBody>
          <a:bodyPr/>
          <a:lstStyle/>
          <a:p>
            <a:fld id="{5B106E36-FD25-4E2D-B0AA-010F637433A0}" type="datetimeFigureOut">
              <a:rPr lang="ru-RU" smtClean="0"/>
              <a:pPr/>
              <a:t>21.01.2025</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21.01.2025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21.01.2025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30" name="Дата 29"/>
          <p:cNvSpPr>
            <a:spLocks noGrp="1"/>
          </p:cNvSpPr>
          <p:nvPr>
            <p:ph type="dt" sz="half" idx="10"/>
          </p:nvPr>
        </p:nvSpPr>
        <p:spPr/>
        <p:txBody>
          <a:bodyPr/>
          <a:lstStyle/>
          <a:p>
            <a:fld id="{9A1AC3AB-DF1F-414A-9A53-4F65264B5527}" type="datetimeFigureOut">
              <a:rPr lang="ru-RU" smtClean="0">
                <a:solidFill>
                  <a:srgbClr val="1F497D">
                    <a:shade val="90000"/>
                  </a:srgbClr>
                </a:solidFill>
              </a:rPr>
              <a:pPr/>
              <a:t>21.01.2025</a:t>
            </a:fld>
            <a:endParaRPr lang="ru-RU">
              <a:solidFill>
                <a:srgbClr val="1F497D">
                  <a:shade val="90000"/>
                </a:srgbClr>
              </a:solidFill>
            </a:endParaRPr>
          </a:p>
        </p:txBody>
      </p:sp>
      <p:sp>
        <p:nvSpPr>
          <p:cNvPr id="19" name="Нижний колонтитул 18"/>
          <p:cNvSpPr>
            <a:spLocks noGrp="1"/>
          </p:cNvSpPr>
          <p:nvPr>
            <p:ph type="ftr" sz="quarter" idx="11"/>
          </p:nvPr>
        </p:nvSpPr>
        <p:spPr/>
        <p:txBody>
          <a:bodyPr/>
          <a:lstStyle/>
          <a:p>
            <a:endParaRPr lang="ru-RU">
              <a:solidFill>
                <a:srgbClr val="1F497D">
                  <a:shade val="90000"/>
                </a:srgbClr>
              </a:solidFill>
            </a:endParaRPr>
          </a:p>
        </p:txBody>
      </p:sp>
      <p:sp>
        <p:nvSpPr>
          <p:cNvPr id="27" name="Номер слайда 26"/>
          <p:cNvSpPr>
            <a:spLocks noGrp="1"/>
          </p:cNvSpPr>
          <p:nvPr>
            <p:ph type="sldNum" sz="quarter" idx="12"/>
          </p:nvPr>
        </p:nvSpPr>
        <p:spPr/>
        <p:txBody>
          <a:bodyPr/>
          <a:lstStyle/>
          <a:p>
            <a:fld id="{9C983EE0-A385-4899-92A2-6A7D39A6AF12}" type="slidenum">
              <a:rPr lang="ru-RU" smtClean="0">
                <a:solidFill>
                  <a:srgbClr val="1F497D">
                    <a:shade val="90000"/>
                  </a:srgbClr>
                </a:solidFill>
              </a:rPr>
              <a:pPr/>
              <a:t>‹#›</a:t>
            </a:fld>
            <a:endParaRPr lang="ru-RU">
              <a:solidFill>
                <a:srgbClr val="1F497D">
                  <a:shade val="90000"/>
                </a:srgbClr>
              </a:solidFill>
            </a:endParaRPr>
          </a:p>
        </p:txBody>
      </p:sp>
    </p:spTree>
    <p:extLst>
      <p:ext uri="{BB962C8B-B14F-4D97-AF65-F5344CB8AC3E}">
        <p14:creationId xmlns:p14="http://schemas.microsoft.com/office/powerpoint/2010/main" xmlns="" val="11281627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9A1AC3AB-DF1F-414A-9A53-4F65264B5527}" type="datetimeFigureOut">
              <a:rPr lang="ru-RU" smtClean="0">
                <a:solidFill>
                  <a:srgbClr val="1F497D">
                    <a:shade val="90000"/>
                  </a:srgbClr>
                </a:solidFill>
              </a:rPr>
              <a:pPr/>
              <a:t>21.01.2025</a:t>
            </a:fld>
            <a:endParaRPr lang="ru-RU">
              <a:solidFill>
                <a:srgbClr val="1F497D">
                  <a:shade val="90000"/>
                </a:srgbClr>
              </a:solidFill>
            </a:endParaRPr>
          </a:p>
        </p:txBody>
      </p:sp>
      <p:sp>
        <p:nvSpPr>
          <p:cNvPr id="5" name="Нижний колонтитул 4"/>
          <p:cNvSpPr>
            <a:spLocks noGrp="1"/>
          </p:cNvSpPr>
          <p:nvPr>
            <p:ph type="ftr" sz="quarter" idx="11"/>
          </p:nvPr>
        </p:nvSpPr>
        <p:spPr/>
        <p:txBody>
          <a:bodyPr/>
          <a:lstStyle/>
          <a:p>
            <a:endParaRPr lang="ru-RU">
              <a:solidFill>
                <a:srgbClr val="1F497D">
                  <a:shade val="90000"/>
                </a:srgbClr>
              </a:solidFill>
            </a:endParaRPr>
          </a:p>
        </p:txBody>
      </p:sp>
      <p:sp>
        <p:nvSpPr>
          <p:cNvPr id="6" name="Номер слайда 5"/>
          <p:cNvSpPr>
            <a:spLocks noGrp="1"/>
          </p:cNvSpPr>
          <p:nvPr>
            <p:ph type="sldNum" sz="quarter" idx="12"/>
          </p:nvPr>
        </p:nvSpPr>
        <p:spPr/>
        <p:txBody>
          <a:bodyPr/>
          <a:lstStyle/>
          <a:p>
            <a:fld id="{9C983EE0-A385-4899-92A2-6A7D39A6AF12}" type="slidenum">
              <a:rPr lang="ru-RU" smtClean="0">
                <a:solidFill>
                  <a:srgbClr val="1F497D">
                    <a:shade val="90000"/>
                  </a:srgbClr>
                </a:solidFill>
              </a:rPr>
              <a:pPr/>
              <a:t>‹#›</a:t>
            </a:fld>
            <a:endParaRPr lang="ru-RU">
              <a:solidFill>
                <a:srgbClr val="1F497D">
                  <a:shade val="90000"/>
                </a:srgbClr>
              </a:solidFill>
            </a:endParaRPr>
          </a:p>
        </p:txBody>
      </p:sp>
    </p:spTree>
    <p:extLst>
      <p:ext uri="{BB962C8B-B14F-4D97-AF65-F5344CB8AC3E}">
        <p14:creationId xmlns:p14="http://schemas.microsoft.com/office/powerpoint/2010/main" xmlns="" val="3670245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9A1AC3AB-DF1F-414A-9A53-4F65264B5527}" type="datetimeFigureOut">
              <a:rPr lang="ru-RU" smtClean="0">
                <a:solidFill>
                  <a:srgbClr val="1F497D">
                    <a:shade val="90000"/>
                  </a:srgbClr>
                </a:solidFill>
              </a:rPr>
              <a:pPr/>
              <a:t>21.01.2025</a:t>
            </a:fld>
            <a:endParaRPr lang="ru-RU">
              <a:solidFill>
                <a:srgbClr val="1F497D">
                  <a:shade val="90000"/>
                </a:srgbClr>
              </a:solidFill>
            </a:endParaRPr>
          </a:p>
        </p:txBody>
      </p:sp>
      <p:sp>
        <p:nvSpPr>
          <p:cNvPr id="5" name="Нижний колонтитул 4"/>
          <p:cNvSpPr>
            <a:spLocks noGrp="1"/>
          </p:cNvSpPr>
          <p:nvPr>
            <p:ph type="ftr" sz="quarter" idx="11"/>
          </p:nvPr>
        </p:nvSpPr>
        <p:spPr/>
        <p:txBody>
          <a:bodyPr/>
          <a:lstStyle/>
          <a:p>
            <a:endParaRPr lang="ru-RU">
              <a:solidFill>
                <a:srgbClr val="1F497D">
                  <a:shade val="90000"/>
                </a:srgbClr>
              </a:solidFill>
            </a:endParaRPr>
          </a:p>
        </p:txBody>
      </p:sp>
      <p:sp>
        <p:nvSpPr>
          <p:cNvPr id="6" name="Номер слайда 5"/>
          <p:cNvSpPr>
            <a:spLocks noGrp="1"/>
          </p:cNvSpPr>
          <p:nvPr>
            <p:ph type="sldNum" sz="quarter" idx="12"/>
          </p:nvPr>
        </p:nvSpPr>
        <p:spPr/>
        <p:txBody>
          <a:bodyPr/>
          <a:lstStyle/>
          <a:p>
            <a:fld id="{9C983EE0-A385-4899-92A2-6A7D39A6AF12}" type="slidenum">
              <a:rPr lang="ru-RU" smtClean="0">
                <a:solidFill>
                  <a:srgbClr val="1F497D">
                    <a:shade val="90000"/>
                  </a:srgbClr>
                </a:solidFill>
              </a:rPr>
              <a:pPr/>
              <a:t>‹#›</a:t>
            </a:fld>
            <a:endParaRPr lang="ru-RU">
              <a:solidFill>
                <a:srgbClr val="1F497D">
                  <a:shade val="90000"/>
                </a:srgbClr>
              </a:solidFill>
            </a:endParaRPr>
          </a:p>
        </p:txBody>
      </p:sp>
    </p:spTree>
    <p:extLst>
      <p:ext uri="{BB962C8B-B14F-4D97-AF65-F5344CB8AC3E}">
        <p14:creationId xmlns:p14="http://schemas.microsoft.com/office/powerpoint/2010/main" xmlns="" val="27773212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9A1AC3AB-DF1F-414A-9A53-4F65264B5527}" type="datetimeFigureOut">
              <a:rPr lang="ru-RU" smtClean="0">
                <a:solidFill>
                  <a:srgbClr val="1F497D">
                    <a:shade val="90000"/>
                  </a:srgbClr>
                </a:solidFill>
              </a:rPr>
              <a:pPr/>
              <a:t>21.01.2025</a:t>
            </a:fld>
            <a:endParaRPr lang="ru-RU">
              <a:solidFill>
                <a:srgbClr val="1F497D">
                  <a:shade val="90000"/>
                </a:srgbClr>
              </a:solidFill>
            </a:endParaRPr>
          </a:p>
        </p:txBody>
      </p:sp>
      <p:sp>
        <p:nvSpPr>
          <p:cNvPr id="6" name="Нижний колонтитул 5"/>
          <p:cNvSpPr>
            <a:spLocks noGrp="1"/>
          </p:cNvSpPr>
          <p:nvPr>
            <p:ph type="ftr" sz="quarter" idx="11"/>
          </p:nvPr>
        </p:nvSpPr>
        <p:spPr/>
        <p:txBody>
          <a:bodyPr/>
          <a:lstStyle/>
          <a:p>
            <a:endParaRPr lang="ru-RU">
              <a:solidFill>
                <a:srgbClr val="1F497D">
                  <a:shade val="90000"/>
                </a:srgbClr>
              </a:solidFill>
            </a:endParaRPr>
          </a:p>
        </p:txBody>
      </p:sp>
      <p:sp>
        <p:nvSpPr>
          <p:cNvPr id="7" name="Номер слайда 6"/>
          <p:cNvSpPr>
            <a:spLocks noGrp="1"/>
          </p:cNvSpPr>
          <p:nvPr>
            <p:ph type="sldNum" sz="quarter" idx="12"/>
          </p:nvPr>
        </p:nvSpPr>
        <p:spPr/>
        <p:txBody>
          <a:bodyPr/>
          <a:lstStyle/>
          <a:p>
            <a:fld id="{9C983EE0-A385-4899-92A2-6A7D39A6AF12}" type="slidenum">
              <a:rPr lang="ru-RU" smtClean="0">
                <a:solidFill>
                  <a:srgbClr val="1F497D">
                    <a:shade val="90000"/>
                  </a:srgbClr>
                </a:solidFill>
              </a:rPr>
              <a:pPr/>
              <a:t>‹#›</a:t>
            </a:fld>
            <a:endParaRPr lang="ru-RU">
              <a:solidFill>
                <a:srgbClr val="1F497D">
                  <a:shade val="90000"/>
                </a:srgbClr>
              </a:solidFill>
            </a:endParaRPr>
          </a:p>
        </p:txBody>
      </p:sp>
    </p:spTree>
    <p:extLst>
      <p:ext uri="{BB962C8B-B14F-4D97-AF65-F5344CB8AC3E}">
        <p14:creationId xmlns:p14="http://schemas.microsoft.com/office/powerpoint/2010/main" xmlns="" val="29923445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9A1AC3AB-DF1F-414A-9A53-4F65264B5527}" type="datetimeFigureOut">
              <a:rPr lang="ru-RU" smtClean="0">
                <a:solidFill>
                  <a:srgbClr val="1F497D">
                    <a:shade val="90000"/>
                  </a:srgbClr>
                </a:solidFill>
              </a:rPr>
              <a:pPr/>
              <a:t>21.01.2025</a:t>
            </a:fld>
            <a:endParaRPr lang="ru-RU">
              <a:solidFill>
                <a:srgbClr val="1F497D">
                  <a:shade val="90000"/>
                </a:srgbClr>
              </a:solidFill>
            </a:endParaRPr>
          </a:p>
        </p:txBody>
      </p:sp>
      <p:sp>
        <p:nvSpPr>
          <p:cNvPr id="8" name="Нижний колонтитул 7"/>
          <p:cNvSpPr>
            <a:spLocks noGrp="1"/>
          </p:cNvSpPr>
          <p:nvPr>
            <p:ph type="ftr" sz="quarter" idx="11"/>
          </p:nvPr>
        </p:nvSpPr>
        <p:spPr/>
        <p:txBody>
          <a:bodyPr/>
          <a:lstStyle/>
          <a:p>
            <a:endParaRPr lang="ru-RU">
              <a:solidFill>
                <a:srgbClr val="1F497D">
                  <a:shade val="90000"/>
                </a:srgbClr>
              </a:solidFill>
            </a:endParaRPr>
          </a:p>
        </p:txBody>
      </p:sp>
      <p:sp>
        <p:nvSpPr>
          <p:cNvPr id="9" name="Номер слайда 8"/>
          <p:cNvSpPr>
            <a:spLocks noGrp="1"/>
          </p:cNvSpPr>
          <p:nvPr>
            <p:ph type="sldNum" sz="quarter" idx="12"/>
          </p:nvPr>
        </p:nvSpPr>
        <p:spPr/>
        <p:txBody>
          <a:bodyPr/>
          <a:lstStyle/>
          <a:p>
            <a:fld id="{9C983EE0-A385-4899-92A2-6A7D39A6AF12}" type="slidenum">
              <a:rPr lang="ru-RU" smtClean="0">
                <a:solidFill>
                  <a:srgbClr val="1F497D">
                    <a:shade val="90000"/>
                  </a:srgbClr>
                </a:solidFill>
              </a:rPr>
              <a:pPr/>
              <a:t>‹#›</a:t>
            </a:fld>
            <a:endParaRPr lang="ru-RU">
              <a:solidFill>
                <a:srgbClr val="1F497D">
                  <a:shade val="90000"/>
                </a:srgbClr>
              </a:solidFill>
            </a:endParaRPr>
          </a:p>
        </p:txBody>
      </p:sp>
    </p:spTree>
    <p:extLst>
      <p:ext uri="{BB962C8B-B14F-4D97-AF65-F5344CB8AC3E}">
        <p14:creationId xmlns:p14="http://schemas.microsoft.com/office/powerpoint/2010/main" xmlns="" val="2137615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9A1AC3AB-DF1F-414A-9A53-4F65264B5527}" type="datetimeFigureOut">
              <a:rPr lang="ru-RU" smtClean="0">
                <a:solidFill>
                  <a:srgbClr val="1F497D">
                    <a:shade val="90000"/>
                  </a:srgbClr>
                </a:solidFill>
              </a:rPr>
              <a:pPr/>
              <a:t>21.01.2025</a:t>
            </a:fld>
            <a:endParaRPr lang="ru-RU">
              <a:solidFill>
                <a:srgbClr val="1F497D">
                  <a:shade val="90000"/>
                </a:srgbClr>
              </a:solidFill>
            </a:endParaRPr>
          </a:p>
        </p:txBody>
      </p:sp>
      <p:sp>
        <p:nvSpPr>
          <p:cNvPr id="4" name="Нижний колонтитул 3"/>
          <p:cNvSpPr>
            <a:spLocks noGrp="1"/>
          </p:cNvSpPr>
          <p:nvPr>
            <p:ph type="ftr" sz="quarter" idx="11"/>
          </p:nvPr>
        </p:nvSpPr>
        <p:spPr/>
        <p:txBody>
          <a:bodyPr/>
          <a:lstStyle/>
          <a:p>
            <a:endParaRPr lang="ru-RU">
              <a:solidFill>
                <a:srgbClr val="1F497D">
                  <a:shade val="90000"/>
                </a:srgbClr>
              </a:solidFill>
            </a:endParaRPr>
          </a:p>
        </p:txBody>
      </p:sp>
      <p:sp>
        <p:nvSpPr>
          <p:cNvPr id="5" name="Номер слайда 4"/>
          <p:cNvSpPr>
            <a:spLocks noGrp="1"/>
          </p:cNvSpPr>
          <p:nvPr>
            <p:ph type="sldNum" sz="quarter" idx="12"/>
          </p:nvPr>
        </p:nvSpPr>
        <p:spPr/>
        <p:txBody>
          <a:bodyPr/>
          <a:lstStyle/>
          <a:p>
            <a:fld id="{9C983EE0-A385-4899-92A2-6A7D39A6AF12}" type="slidenum">
              <a:rPr lang="ru-RU" smtClean="0">
                <a:solidFill>
                  <a:srgbClr val="1F497D">
                    <a:shade val="90000"/>
                  </a:srgbClr>
                </a:solidFill>
              </a:rPr>
              <a:pPr/>
              <a:t>‹#›</a:t>
            </a:fld>
            <a:endParaRPr lang="ru-RU">
              <a:solidFill>
                <a:srgbClr val="1F497D">
                  <a:shade val="90000"/>
                </a:srgbClr>
              </a:solidFill>
            </a:endParaRPr>
          </a:p>
        </p:txBody>
      </p:sp>
    </p:spTree>
    <p:extLst>
      <p:ext uri="{BB962C8B-B14F-4D97-AF65-F5344CB8AC3E}">
        <p14:creationId xmlns:p14="http://schemas.microsoft.com/office/powerpoint/2010/main" xmlns="" val="1827964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A1AC3AB-DF1F-414A-9A53-4F65264B5527}" type="datetimeFigureOut">
              <a:rPr lang="ru-RU" smtClean="0">
                <a:solidFill>
                  <a:srgbClr val="1F497D">
                    <a:shade val="90000"/>
                  </a:srgbClr>
                </a:solidFill>
              </a:rPr>
              <a:pPr/>
              <a:t>21.01.2025</a:t>
            </a:fld>
            <a:endParaRPr lang="ru-RU">
              <a:solidFill>
                <a:srgbClr val="1F497D">
                  <a:shade val="90000"/>
                </a:srgbClr>
              </a:solidFill>
            </a:endParaRPr>
          </a:p>
        </p:txBody>
      </p:sp>
      <p:sp>
        <p:nvSpPr>
          <p:cNvPr id="3" name="Нижний колонтитул 2"/>
          <p:cNvSpPr>
            <a:spLocks noGrp="1"/>
          </p:cNvSpPr>
          <p:nvPr>
            <p:ph type="ftr" sz="quarter" idx="11"/>
          </p:nvPr>
        </p:nvSpPr>
        <p:spPr/>
        <p:txBody>
          <a:bodyPr/>
          <a:lstStyle/>
          <a:p>
            <a:endParaRPr lang="ru-RU">
              <a:solidFill>
                <a:srgbClr val="1F497D">
                  <a:shade val="90000"/>
                </a:srgbClr>
              </a:solidFill>
            </a:endParaRPr>
          </a:p>
        </p:txBody>
      </p:sp>
      <p:sp>
        <p:nvSpPr>
          <p:cNvPr id="4" name="Номер слайда 3"/>
          <p:cNvSpPr>
            <a:spLocks noGrp="1"/>
          </p:cNvSpPr>
          <p:nvPr>
            <p:ph type="sldNum" sz="quarter" idx="12"/>
          </p:nvPr>
        </p:nvSpPr>
        <p:spPr/>
        <p:txBody>
          <a:bodyPr/>
          <a:lstStyle/>
          <a:p>
            <a:fld id="{9C983EE0-A385-4899-92A2-6A7D39A6AF12}" type="slidenum">
              <a:rPr lang="ru-RU" smtClean="0">
                <a:solidFill>
                  <a:srgbClr val="1F497D">
                    <a:shade val="90000"/>
                  </a:srgbClr>
                </a:solidFill>
              </a:rPr>
              <a:pPr/>
              <a:t>‹#›</a:t>
            </a:fld>
            <a:endParaRPr lang="ru-RU">
              <a:solidFill>
                <a:srgbClr val="1F497D">
                  <a:shade val="90000"/>
                </a:srgbClr>
              </a:solidFill>
            </a:endParaRPr>
          </a:p>
        </p:txBody>
      </p:sp>
    </p:spTree>
    <p:extLst>
      <p:ext uri="{BB962C8B-B14F-4D97-AF65-F5344CB8AC3E}">
        <p14:creationId xmlns:p14="http://schemas.microsoft.com/office/powerpoint/2010/main" xmlns="" val="27029663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9A1AC3AB-DF1F-414A-9A53-4F65264B5527}" type="datetimeFigureOut">
              <a:rPr lang="ru-RU" smtClean="0">
                <a:solidFill>
                  <a:srgbClr val="1F497D">
                    <a:shade val="90000"/>
                  </a:srgbClr>
                </a:solidFill>
              </a:rPr>
              <a:pPr/>
              <a:t>21.01.2025</a:t>
            </a:fld>
            <a:endParaRPr lang="ru-RU">
              <a:solidFill>
                <a:srgbClr val="1F497D">
                  <a:shade val="90000"/>
                </a:srgbClr>
              </a:solidFill>
            </a:endParaRPr>
          </a:p>
        </p:txBody>
      </p:sp>
      <p:sp>
        <p:nvSpPr>
          <p:cNvPr id="6" name="Нижний колонтитул 5"/>
          <p:cNvSpPr>
            <a:spLocks noGrp="1"/>
          </p:cNvSpPr>
          <p:nvPr>
            <p:ph type="ftr" sz="quarter" idx="11"/>
          </p:nvPr>
        </p:nvSpPr>
        <p:spPr/>
        <p:txBody>
          <a:bodyPr/>
          <a:lstStyle/>
          <a:p>
            <a:endParaRPr lang="ru-RU">
              <a:solidFill>
                <a:srgbClr val="1F497D">
                  <a:shade val="90000"/>
                </a:srgbClr>
              </a:solidFill>
            </a:endParaRPr>
          </a:p>
        </p:txBody>
      </p:sp>
      <p:sp>
        <p:nvSpPr>
          <p:cNvPr id="7" name="Номер слайда 6"/>
          <p:cNvSpPr>
            <a:spLocks noGrp="1"/>
          </p:cNvSpPr>
          <p:nvPr>
            <p:ph type="sldNum" sz="quarter" idx="12"/>
          </p:nvPr>
        </p:nvSpPr>
        <p:spPr/>
        <p:txBody>
          <a:bodyPr/>
          <a:lstStyle/>
          <a:p>
            <a:fld id="{9C983EE0-A385-4899-92A2-6A7D39A6AF12}" type="slidenum">
              <a:rPr lang="ru-RU" smtClean="0">
                <a:solidFill>
                  <a:srgbClr val="1F497D">
                    <a:shade val="90000"/>
                  </a:srgbClr>
                </a:solidFill>
              </a:rPr>
              <a:pPr/>
              <a:t>‹#›</a:t>
            </a:fld>
            <a:endParaRPr lang="ru-RU">
              <a:solidFill>
                <a:srgbClr val="1F497D">
                  <a:shade val="90000"/>
                </a:srgbClr>
              </a:solidFill>
            </a:endParaRPr>
          </a:p>
        </p:txBody>
      </p:sp>
    </p:spTree>
    <p:extLst>
      <p:ext uri="{BB962C8B-B14F-4D97-AF65-F5344CB8AC3E}">
        <p14:creationId xmlns:p14="http://schemas.microsoft.com/office/powerpoint/2010/main" xmlns="" val="2327762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21.01.2025</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5" name="Дата 4"/>
          <p:cNvSpPr>
            <a:spLocks noGrp="1"/>
          </p:cNvSpPr>
          <p:nvPr>
            <p:ph type="dt" sz="half" idx="10"/>
          </p:nvPr>
        </p:nvSpPr>
        <p:spPr/>
        <p:txBody>
          <a:bodyPr/>
          <a:lstStyle/>
          <a:p>
            <a:fld id="{9A1AC3AB-DF1F-414A-9A53-4F65264B5527}" type="datetimeFigureOut">
              <a:rPr lang="ru-RU" smtClean="0">
                <a:solidFill>
                  <a:srgbClr val="1F497D">
                    <a:shade val="90000"/>
                  </a:srgbClr>
                </a:solidFill>
              </a:rPr>
              <a:pPr/>
              <a:t>21.01.2025</a:t>
            </a:fld>
            <a:endParaRPr lang="ru-RU">
              <a:solidFill>
                <a:srgbClr val="1F497D">
                  <a:shade val="90000"/>
                </a:srgbClr>
              </a:solidFill>
            </a:endParaRPr>
          </a:p>
        </p:txBody>
      </p:sp>
      <p:sp>
        <p:nvSpPr>
          <p:cNvPr id="6" name="Нижний колонтитул 5"/>
          <p:cNvSpPr>
            <a:spLocks noGrp="1"/>
          </p:cNvSpPr>
          <p:nvPr>
            <p:ph type="ftr" sz="quarter" idx="11"/>
          </p:nvPr>
        </p:nvSpPr>
        <p:spPr/>
        <p:txBody>
          <a:bodyPr/>
          <a:lstStyle/>
          <a:p>
            <a:endParaRPr lang="ru-RU">
              <a:solidFill>
                <a:srgbClr val="1F497D">
                  <a:shade val="90000"/>
                </a:srgbClr>
              </a:solidFill>
            </a:endParaRPr>
          </a:p>
        </p:txBody>
      </p:sp>
      <p:sp>
        <p:nvSpPr>
          <p:cNvPr id="7" name="Номер слайда 6"/>
          <p:cNvSpPr>
            <a:spLocks noGrp="1"/>
          </p:cNvSpPr>
          <p:nvPr>
            <p:ph type="sldNum" sz="quarter" idx="12"/>
          </p:nvPr>
        </p:nvSpPr>
        <p:spPr>
          <a:xfrm>
            <a:off x="8077200" y="6356350"/>
            <a:ext cx="609600" cy="365125"/>
          </a:xfrm>
        </p:spPr>
        <p:txBody>
          <a:bodyPr/>
          <a:lstStyle/>
          <a:p>
            <a:fld id="{9C983EE0-A385-4899-92A2-6A7D39A6AF12}" type="slidenum">
              <a:rPr lang="ru-RU" smtClean="0">
                <a:solidFill>
                  <a:srgbClr val="1F497D">
                    <a:shade val="90000"/>
                  </a:srgbClr>
                </a:solidFill>
              </a:rPr>
              <a:pPr/>
              <a:t>‹#›</a:t>
            </a:fld>
            <a:endParaRPr lang="ru-RU">
              <a:solidFill>
                <a:srgbClr val="1F497D">
                  <a:shade val="90000"/>
                </a:srgbClr>
              </a:solidFill>
            </a:endParaRPr>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xmlns="" val="20096133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9A1AC3AB-DF1F-414A-9A53-4F65264B5527}" type="datetimeFigureOut">
              <a:rPr lang="ru-RU" smtClean="0">
                <a:solidFill>
                  <a:srgbClr val="1F497D">
                    <a:shade val="90000"/>
                  </a:srgbClr>
                </a:solidFill>
              </a:rPr>
              <a:pPr/>
              <a:t>21.01.2025</a:t>
            </a:fld>
            <a:endParaRPr lang="ru-RU">
              <a:solidFill>
                <a:srgbClr val="1F497D">
                  <a:shade val="90000"/>
                </a:srgbClr>
              </a:solidFill>
            </a:endParaRPr>
          </a:p>
        </p:txBody>
      </p:sp>
      <p:sp>
        <p:nvSpPr>
          <p:cNvPr id="5" name="Нижний колонтитул 4"/>
          <p:cNvSpPr>
            <a:spLocks noGrp="1"/>
          </p:cNvSpPr>
          <p:nvPr>
            <p:ph type="ftr" sz="quarter" idx="11"/>
          </p:nvPr>
        </p:nvSpPr>
        <p:spPr/>
        <p:txBody>
          <a:bodyPr/>
          <a:lstStyle/>
          <a:p>
            <a:endParaRPr lang="ru-RU">
              <a:solidFill>
                <a:srgbClr val="1F497D">
                  <a:shade val="90000"/>
                </a:srgbClr>
              </a:solidFill>
            </a:endParaRPr>
          </a:p>
        </p:txBody>
      </p:sp>
      <p:sp>
        <p:nvSpPr>
          <p:cNvPr id="6" name="Номер слайда 5"/>
          <p:cNvSpPr>
            <a:spLocks noGrp="1"/>
          </p:cNvSpPr>
          <p:nvPr>
            <p:ph type="sldNum" sz="quarter" idx="12"/>
          </p:nvPr>
        </p:nvSpPr>
        <p:spPr/>
        <p:txBody>
          <a:bodyPr/>
          <a:lstStyle/>
          <a:p>
            <a:fld id="{9C983EE0-A385-4899-92A2-6A7D39A6AF12}" type="slidenum">
              <a:rPr lang="ru-RU" smtClean="0">
                <a:solidFill>
                  <a:srgbClr val="1F497D">
                    <a:shade val="90000"/>
                  </a:srgbClr>
                </a:solidFill>
              </a:rPr>
              <a:pPr/>
              <a:t>‹#›</a:t>
            </a:fld>
            <a:endParaRPr lang="ru-RU">
              <a:solidFill>
                <a:srgbClr val="1F497D">
                  <a:shade val="90000"/>
                </a:srgbClr>
              </a:solidFill>
            </a:endParaRPr>
          </a:p>
        </p:txBody>
      </p:sp>
    </p:spTree>
    <p:extLst>
      <p:ext uri="{BB962C8B-B14F-4D97-AF65-F5344CB8AC3E}">
        <p14:creationId xmlns:p14="http://schemas.microsoft.com/office/powerpoint/2010/main" xmlns="" val="35767589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9A1AC3AB-DF1F-414A-9A53-4F65264B5527}" type="datetimeFigureOut">
              <a:rPr lang="ru-RU" smtClean="0">
                <a:solidFill>
                  <a:srgbClr val="1F497D">
                    <a:shade val="90000"/>
                  </a:srgbClr>
                </a:solidFill>
              </a:rPr>
              <a:pPr/>
              <a:t>21.01.2025</a:t>
            </a:fld>
            <a:endParaRPr lang="ru-RU">
              <a:solidFill>
                <a:srgbClr val="1F497D">
                  <a:shade val="90000"/>
                </a:srgbClr>
              </a:solidFill>
            </a:endParaRPr>
          </a:p>
        </p:txBody>
      </p:sp>
      <p:sp>
        <p:nvSpPr>
          <p:cNvPr id="5" name="Нижний колонтитул 4"/>
          <p:cNvSpPr>
            <a:spLocks noGrp="1"/>
          </p:cNvSpPr>
          <p:nvPr>
            <p:ph type="ftr" sz="quarter" idx="11"/>
          </p:nvPr>
        </p:nvSpPr>
        <p:spPr/>
        <p:txBody>
          <a:bodyPr/>
          <a:lstStyle/>
          <a:p>
            <a:endParaRPr lang="ru-RU">
              <a:solidFill>
                <a:srgbClr val="1F497D">
                  <a:shade val="90000"/>
                </a:srgbClr>
              </a:solidFill>
            </a:endParaRPr>
          </a:p>
        </p:txBody>
      </p:sp>
      <p:sp>
        <p:nvSpPr>
          <p:cNvPr id="6" name="Номер слайда 5"/>
          <p:cNvSpPr>
            <a:spLocks noGrp="1"/>
          </p:cNvSpPr>
          <p:nvPr>
            <p:ph type="sldNum" sz="quarter" idx="12"/>
          </p:nvPr>
        </p:nvSpPr>
        <p:spPr/>
        <p:txBody>
          <a:bodyPr/>
          <a:lstStyle/>
          <a:p>
            <a:fld id="{9C983EE0-A385-4899-92A2-6A7D39A6AF12}" type="slidenum">
              <a:rPr lang="ru-RU" smtClean="0">
                <a:solidFill>
                  <a:srgbClr val="1F497D">
                    <a:shade val="90000"/>
                  </a:srgbClr>
                </a:solidFill>
              </a:rPr>
              <a:pPr/>
              <a:t>‹#›</a:t>
            </a:fld>
            <a:endParaRPr lang="ru-RU">
              <a:solidFill>
                <a:srgbClr val="1F497D">
                  <a:shade val="90000"/>
                </a:srgbClr>
              </a:solidFill>
            </a:endParaRPr>
          </a:p>
        </p:txBody>
      </p:sp>
    </p:spTree>
    <p:extLst>
      <p:ext uri="{BB962C8B-B14F-4D97-AF65-F5344CB8AC3E}">
        <p14:creationId xmlns:p14="http://schemas.microsoft.com/office/powerpoint/2010/main" xmlns="" val="5408841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30" name="Дата 29"/>
          <p:cNvSpPr>
            <a:spLocks noGrp="1"/>
          </p:cNvSpPr>
          <p:nvPr>
            <p:ph type="dt" sz="half" idx="10"/>
          </p:nvPr>
        </p:nvSpPr>
        <p:spPr/>
        <p:txBody>
          <a:bodyPr/>
          <a:lstStyle/>
          <a:p>
            <a:fld id="{9A1AC3AB-DF1F-414A-9A53-4F65264B5527}" type="datetimeFigureOut">
              <a:rPr lang="ru-RU" smtClean="0">
                <a:solidFill>
                  <a:srgbClr val="1F497D">
                    <a:shade val="90000"/>
                  </a:srgbClr>
                </a:solidFill>
              </a:rPr>
              <a:pPr/>
              <a:t>21.01.2025</a:t>
            </a:fld>
            <a:endParaRPr lang="ru-RU">
              <a:solidFill>
                <a:srgbClr val="1F497D">
                  <a:shade val="90000"/>
                </a:srgbClr>
              </a:solidFill>
            </a:endParaRPr>
          </a:p>
        </p:txBody>
      </p:sp>
      <p:sp>
        <p:nvSpPr>
          <p:cNvPr id="19" name="Нижний колонтитул 18"/>
          <p:cNvSpPr>
            <a:spLocks noGrp="1"/>
          </p:cNvSpPr>
          <p:nvPr>
            <p:ph type="ftr" sz="quarter" idx="11"/>
          </p:nvPr>
        </p:nvSpPr>
        <p:spPr/>
        <p:txBody>
          <a:bodyPr/>
          <a:lstStyle/>
          <a:p>
            <a:endParaRPr lang="ru-RU">
              <a:solidFill>
                <a:srgbClr val="1F497D">
                  <a:shade val="90000"/>
                </a:srgbClr>
              </a:solidFill>
            </a:endParaRPr>
          </a:p>
        </p:txBody>
      </p:sp>
      <p:sp>
        <p:nvSpPr>
          <p:cNvPr id="27" name="Номер слайда 26"/>
          <p:cNvSpPr>
            <a:spLocks noGrp="1"/>
          </p:cNvSpPr>
          <p:nvPr>
            <p:ph type="sldNum" sz="quarter" idx="12"/>
          </p:nvPr>
        </p:nvSpPr>
        <p:spPr/>
        <p:txBody>
          <a:bodyPr/>
          <a:lstStyle/>
          <a:p>
            <a:fld id="{9C983EE0-A385-4899-92A2-6A7D39A6AF12}" type="slidenum">
              <a:rPr lang="ru-RU" smtClean="0">
                <a:solidFill>
                  <a:srgbClr val="1F497D">
                    <a:shade val="90000"/>
                  </a:srgbClr>
                </a:solidFill>
              </a:rPr>
              <a:pPr/>
              <a:t>‹#›</a:t>
            </a:fld>
            <a:endParaRPr lang="ru-RU">
              <a:solidFill>
                <a:srgbClr val="1F497D">
                  <a:shade val="90000"/>
                </a:srgbClr>
              </a:solidFill>
            </a:endParaRPr>
          </a:p>
        </p:txBody>
      </p:sp>
    </p:spTree>
    <p:extLst>
      <p:ext uri="{BB962C8B-B14F-4D97-AF65-F5344CB8AC3E}">
        <p14:creationId xmlns:p14="http://schemas.microsoft.com/office/powerpoint/2010/main" xmlns="" val="9806352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9A1AC3AB-DF1F-414A-9A53-4F65264B5527}" type="datetimeFigureOut">
              <a:rPr lang="ru-RU" smtClean="0">
                <a:solidFill>
                  <a:srgbClr val="1F497D">
                    <a:shade val="90000"/>
                  </a:srgbClr>
                </a:solidFill>
              </a:rPr>
              <a:pPr/>
              <a:t>21.01.2025</a:t>
            </a:fld>
            <a:endParaRPr lang="ru-RU">
              <a:solidFill>
                <a:srgbClr val="1F497D">
                  <a:shade val="90000"/>
                </a:srgbClr>
              </a:solidFill>
            </a:endParaRPr>
          </a:p>
        </p:txBody>
      </p:sp>
      <p:sp>
        <p:nvSpPr>
          <p:cNvPr id="5" name="Нижний колонтитул 4"/>
          <p:cNvSpPr>
            <a:spLocks noGrp="1"/>
          </p:cNvSpPr>
          <p:nvPr>
            <p:ph type="ftr" sz="quarter" idx="11"/>
          </p:nvPr>
        </p:nvSpPr>
        <p:spPr/>
        <p:txBody>
          <a:bodyPr/>
          <a:lstStyle/>
          <a:p>
            <a:endParaRPr lang="ru-RU">
              <a:solidFill>
                <a:srgbClr val="1F497D">
                  <a:shade val="90000"/>
                </a:srgbClr>
              </a:solidFill>
            </a:endParaRPr>
          </a:p>
        </p:txBody>
      </p:sp>
      <p:sp>
        <p:nvSpPr>
          <p:cNvPr id="6" name="Номер слайда 5"/>
          <p:cNvSpPr>
            <a:spLocks noGrp="1"/>
          </p:cNvSpPr>
          <p:nvPr>
            <p:ph type="sldNum" sz="quarter" idx="12"/>
          </p:nvPr>
        </p:nvSpPr>
        <p:spPr/>
        <p:txBody>
          <a:bodyPr/>
          <a:lstStyle/>
          <a:p>
            <a:fld id="{9C983EE0-A385-4899-92A2-6A7D39A6AF12}" type="slidenum">
              <a:rPr lang="ru-RU" smtClean="0">
                <a:solidFill>
                  <a:srgbClr val="1F497D">
                    <a:shade val="90000"/>
                  </a:srgbClr>
                </a:solidFill>
              </a:rPr>
              <a:pPr/>
              <a:t>‹#›</a:t>
            </a:fld>
            <a:endParaRPr lang="ru-RU">
              <a:solidFill>
                <a:srgbClr val="1F497D">
                  <a:shade val="90000"/>
                </a:srgbClr>
              </a:solidFill>
            </a:endParaRPr>
          </a:p>
        </p:txBody>
      </p:sp>
    </p:spTree>
    <p:extLst>
      <p:ext uri="{BB962C8B-B14F-4D97-AF65-F5344CB8AC3E}">
        <p14:creationId xmlns:p14="http://schemas.microsoft.com/office/powerpoint/2010/main" xmlns="" val="32737397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9A1AC3AB-DF1F-414A-9A53-4F65264B5527}" type="datetimeFigureOut">
              <a:rPr lang="ru-RU" smtClean="0">
                <a:solidFill>
                  <a:srgbClr val="1F497D">
                    <a:shade val="90000"/>
                  </a:srgbClr>
                </a:solidFill>
              </a:rPr>
              <a:pPr/>
              <a:t>21.01.2025</a:t>
            </a:fld>
            <a:endParaRPr lang="ru-RU">
              <a:solidFill>
                <a:srgbClr val="1F497D">
                  <a:shade val="90000"/>
                </a:srgbClr>
              </a:solidFill>
            </a:endParaRPr>
          </a:p>
        </p:txBody>
      </p:sp>
      <p:sp>
        <p:nvSpPr>
          <p:cNvPr id="5" name="Нижний колонтитул 4"/>
          <p:cNvSpPr>
            <a:spLocks noGrp="1"/>
          </p:cNvSpPr>
          <p:nvPr>
            <p:ph type="ftr" sz="quarter" idx="11"/>
          </p:nvPr>
        </p:nvSpPr>
        <p:spPr/>
        <p:txBody>
          <a:bodyPr/>
          <a:lstStyle/>
          <a:p>
            <a:endParaRPr lang="ru-RU">
              <a:solidFill>
                <a:srgbClr val="1F497D">
                  <a:shade val="90000"/>
                </a:srgbClr>
              </a:solidFill>
            </a:endParaRPr>
          </a:p>
        </p:txBody>
      </p:sp>
      <p:sp>
        <p:nvSpPr>
          <p:cNvPr id="6" name="Номер слайда 5"/>
          <p:cNvSpPr>
            <a:spLocks noGrp="1"/>
          </p:cNvSpPr>
          <p:nvPr>
            <p:ph type="sldNum" sz="quarter" idx="12"/>
          </p:nvPr>
        </p:nvSpPr>
        <p:spPr/>
        <p:txBody>
          <a:bodyPr/>
          <a:lstStyle/>
          <a:p>
            <a:fld id="{9C983EE0-A385-4899-92A2-6A7D39A6AF12}" type="slidenum">
              <a:rPr lang="ru-RU" smtClean="0">
                <a:solidFill>
                  <a:srgbClr val="1F497D">
                    <a:shade val="90000"/>
                  </a:srgbClr>
                </a:solidFill>
              </a:rPr>
              <a:pPr/>
              <a:t>‹#›</a:t>
            </a:fld>
            <a:endParaRPr lang="ru-RU">
              <a:solidFill>
                <a:srgbClr val="1F497D">
                  <a:shade val="90000"/>
                </a:srgbClr>
              </a:solidFill>
            </a:endParaRPr>
          </a:p>
        </p:txBody>
      </p:sp>
    </p:spTree>
    <p:extLst>
      <p:ext uri="{BB962C8B-B14F-4D97-AF65-F5344CB8AC3E}">
        <p14:creationId xmlns:p14="http://schemas.microsoft.com/office/powerpoint/2010/main" xmlns="" val="41995058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9A1AC3AB-DF1F-414A-9A53-4F65264B5527}" type="datetimeFigureOut">
              <a:rPr lang="ru-RU" smtClean="0">
                <a:solidFill>
                  <a:srgbClr val="1F497D">
                    <a:shade val="90000"/>
                  </a:srgbClr>
                </a:solidFill>
              </a:rPr>
              <a:pPr/>
              <a:t>21.01.2025</a:t>
            </a:fld>
            <a:endParaRPr lang="ru-RU">
              <a:solidFill>
                <a:srgbClr val="1F497D">
                  <a:shade val="90000"/>
                </a:srgbClr>
              </a:solidFill>
            </a:endParaRPr>
          </a:p>
        </p:txBody>
      </p:sp>
      <p:sp>
        <p:nvSpPr>
          <p:cNvPr id="6" name="Нижний колонтитул 5"/>
          <p:cNvSpPr>
            <a:spLocks noGrp="1"/>
          </p:cNvSpPr>
          <p:nvPr>
            <p:ph type="ftr" sz="quarter" idx="11"/>
          </p:nvPr>
        </p:nvSpPr>
        <p:spPr/>
        <p:txBody>
          <a:bodyPr/>
          <a:lstStyle/>
          <a:p>
            <a:endParaRPr lang="ru-RU">
              <a:solidFill>
                <a:srgbClr val="1F497D">
                  <a:shade val="90000"/>
                </a:srgbClr>
              </a:solidFill>
            </a:endParaRPr>
          </a:p>
        </p:txBody>
      </p:sp>
      <p:sp>
        <p:nvSpPr>
          <p:cNvPr id="7" name="Номер слайда 6"/>
          <p:cNvSpPr>
            <a:spLocks noGrp="1"/>
          </p:cNvSpPr>
          <p:nvPr>
            <p:ph type="sldNum" sz="quarter" idx="12"/>
          </p:nvPr>
        </p:nvSpPr>
        <p:spPr/>
        <p:txBody>
          <a:bodyPr/>
          <a:lstStyle/>
          <a:p>
            <a:fld id="{9C983EE0-A385-4899-92A2-6A7D39A6AF12}" type="slidenum">
              <a:rPr lang="ru-RU" smtClean="0">
                <a:solidFill>
                  <a:srgbClr val="1F497D">
                    <a:shade val="90000"/>
                  </a:srgbClr>
                </a:solidFill>
              </a:rPr>
              <a:pPr/>
              <a:t>‹#›</a:t>
            </a:fld>
            <a:endParaRPr lang="ru-RU">
              <a:solidFill>
                <a:srgbClr val="1F497D">
                  <a:shade val="90000"/>
                </a:srgbClr>
              </a:solidFill>
            </a:endParaRPr>
          </a:p>
        </p:txBody>
      </p:sp>
    </p:spTree>
    <p:extLst>
      <p:ext uri="{BB962C8B-B14F-4D97-AF65-F5344CB8AC3E}">
        <p14:creationId xmlns:p14="http://schemas.microsoft.com/office/powerpoint/2010/main" xmlns="" val="80662037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9A1AC3AB-DF1F-414A-9A53-4F65264B5527}" type="datetimeFigureOut">
              <a:rPr lang="ru-RU" smtClean="0">
                <a:solidFill>
                  <a:srgbClr val="1F497D">
                    <a:shade val="90000"/>
                  </a:srgbClr>
                </a:solidFill>
              </a:rPr>
              <a:pPr/>
              <a:t>21.01.2025</a:t>
            </a:fld>
            <a:endParaRPr lang="ru-RU">
              <a:solidFill>
                <a:srgbClr val="1F497D">
                  <a:shade val="90000"/>
                </a:srgbClr>
              </a:solidFill>
            </a:endParaRPr>
          </a:p>
        </p:txBody>
      </p:sp>
      <p:sp>
        <p:nvSpPr>
          <p:cNvPr id="8" name="Нижний колонтитул 7"/>
          <p:cNvSpPr>
            <a:spLocks noGrp="1"/>
          </p:cNvSpPr>
          <p:nvPr>
            <p:ph type="ftr" sz="quarter" idx="11"/>
          </p:nvPr>
        </p:nvSpPr>
        <p:spPr/>
        <p:txBody>
          <a:bodyPr/>
          <a:lstStyle/>
          <a:p>
            <a:endParaRPr lang="ru-RU">
              <a:solidFill>
                <a:srgbClr val="1F497D">
                  <a:shade val="90000"/>
                </a:srgbClr>
              </a:solidFill>
            </a:endParaRPr>
          </a:p>
        </p:txBody>
      </p:sp>
      <p:sp>
        <p:nvSpPr>
          <p:cNvPr id="9" name="Номер слайда 8"/>
          <p:cNvSpPr>
            <a:spLocks noGrp="1"/>
          </p:cNvSpPr>
          <p:nvPr>
            <p:ph type="sldNum" sz="quarter" idx="12"/>
          </p:nvPr>
        </p:nvSpPr>
        <p:spPr/>
        <p:txBody>
          <a:bodyPr/>
          <a:lstStyle/>
          <a:p>
            <a:fld id="{9C983EE0-A385-4899-92A2-6A7D39A6AF12}" type="slidenum">
              <a:rPr lang="ru-RU" smtClean="0">
                <a:solidFill>
                  <a:srgbClr val="1F497D">
                    <a:shade val="90000"/>
                  </a:srgbClr>
                </a:solidFill>
              </a:rPr>
              <a:pPr/>
              <a:t>‹#›</a:t>
            </a:fld>
            <a:endParaRPr lang="ru-RU">
              <a:solidFill>
                <a:srgbClr val="1F497D">
                  <a:shade val="90000"/>
                </a:srgbClr>
              </a:solidFill>
            </a:endParaRPr>
          </a:p>
        </p:txBody>
      </p:sp>
    </p:spTree>
    <p:extLst>
      <p:ext uri="{BB962C8B-B14F-4D97-AF65-F5344CB8AC3E}">
        <p14:creationId xmlns:p14="http://schemas.microsoft.com/office/powerpoint/2010/main" xmlns="" val="41781283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9A1AC3AB-DF1F-414A-9A53-4F65264B5527}" type="datetimeFigureOut">
              <a:rPr lang="ru-RU" smtClean="0">
                <a:solidFill>
                  <a:srgbClr val="1F497D">
                    <a:shade val="90000"/>
                  </a:srgbClr>
                </a:solidFill>
              </a:rPr>
              <a:pPr/>
              <a:t>21.01.2025</a:t>
            </a:fld>
            <a:endParaRPr lang="ru-RU">
              <a:solidFill>
                <a:srgbClr val="1F497D">
                  <a:shade val="90000"/>
                </a:srgbClr>
              </a:solidFill>
            </a:endParaRPr>
          </a:p>
        </p:txBody>
      </p:sp>
      <p:sp>
        <p:nvSpPr>
          <p:cNvPr id="4" name="Нижний колонтитул 3"/>
          <p:cNvSpPr>
            <a:spLocks noGrp="1"/>
          </p:cNvSpPr>
          <p:nvPr>
            <p:ph type="ftr" sz="quarter" idx="11"/>
          </p:nvPr>
        </p:nvSpPr>
        <p:spPr/>
        <p:txBody>
          <a:bodyPr/>
          <a:lstStyle/>
          <a:p>
            <a:endParaRPr lang="ru-RU">
              <a:solidFill>
                <a:srgbClr val="1F497D">
                  <a:shade val="90000"/>
                </a:srgbClr>
              </a:solidFill>
            </a:endParaRPr>
          </a:p>
        </p:txBody>
      </p:sp>
      <p:sp>
        <p:nvSpPr>
          <p:cNvPr id="5" name="Номер слайда 4"/>
          <p:cNvSpPr>
            <a:spLocks noGrp="1"/>
          </p:cNvSpPr>
          <p:nvPr>
            <p:ph type="sldNum" sz="quarter" idx="12"/>
          </p:nvPr>
        </p:nvSpPr>
        <p:spPr/>
        <p:txBody>
          <a:bodyPr/>
          <a:lstStyle/>
          <a:p>
            <a:fld id="{9C983EE0-A385-4899-92A2-6A7D39A6AF12}" type="slidenum">
              <a:rPr lang="ru-RU" smtClean="0">
                <a:solidFill>
                  <a:srgbClr val="1F497D">
                    <a:shade val="90000"/>
                  </a:srgbClr>
                </a:solidFill>
              </a:rPr>
              <a:pPr/>
              <a:t>‹#›</a:t>
            </a:fld>
            <a:endParaRPr lang="ru-RU">
              <a:solidFill>
                <a:srgbClr val="1F497D">
                  <a:shade val="90000"/>
                </a:srgbClr>
              </a:solidFill>
            </a:endParaRPr>
          </a:p>
        </p:txBody>
      </p:sp>
    </p:spTree>
    <p:extLst>
      <p:ext uri="{BB962C8B-B14F-4D97-AF65-F5344CB8AC3E}">
        <p14:creationId xmlns:p14="http://schemas.microsoft.com/office/powerpoint/2010/main" xmlns="" val="91447881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A1AC3AB-DF1F-414A-9A53-4F65264B5527}" type="datetimeFigureOut">
              <a:rPr lang="ru-RU" smtClean="0">
                <a:solidFill>
                  <a:srgbClr val="1F497D">
                    <a:shade val="90000"/>
                  </a:srgbClr>
                </a:solidFill>
              </a:rPr>
              <a:pPr/>
              <a:t>21.01.2025</a:t>
            </a:fld>
            <a:endParaRPr lang="ru-RU">
              <a:solidFill>
                <a:srgbClr val="1F497D">
                  <a:shade val="90000"/>
                </a:srgbClr>
              </a:solidFill>
            </a:endParaRPr>
          </a:p>
        </p:txBody>
      </p:sp>
      <p:sp>
        <p:nvSpPr>
          <p:cNvPr id="3" name="Нижний колонтитул 2"/>
          <p:cNvSpPr>
            <a:spLocks noGrp="1"/>
          </p:cNvSpPr>
          <p:nvPr>
            <p:ph type="ftr" sz="quarter" idx="11"/>
          </p:nvPr>
        </p:nvSpPr>
        <p:spPr/>
        <p:txBody>
          <a:bodyPr/>
          <a:lstStyle/>
          <a:p>
            <a:endParaRPr lang="ru-RU">
              <a:solidFill>
                <a:srgbClr val="1F497D">
                  <a:shade val="90000"/>
                </a:srgbClr>
              </a:solidFill>
            </a:endParaRPr>
          </a:p>
        </p:txBody>
      </p:sp>
      <p:sp>
        <p:nvSpPr>
          <p:cNvPr id="4" name="Номер слайда 3"/>
          <p:cNvSpPr>
            <a:spLocks noGrp="1"/>
          </p:cNvSpPr>
          <p:nvPr>
            <p:ph type="sldNum" sz="quarter" idx="12"/>
          </p:nvPr>
        </p:nvSpPr>
        <p:spPr/>
        <p:txBody>
          <a:bodyPr/>
          <a:lstStyle/>
          <a:p>
            <a:fld id="{9C983EE0-A385-4899-92A2-6A7D39A6AF12}" type="slidenum">
              <a:rPr lang="ru-RU" smtClean="0">
                <a:solidFill>
                  <a:srgbClr val="1F497D">
                    <a:shade val="90000"/>
                  </a:srgbClr>
                </a:solidFill>
              </a:rPr>
              <a:pPr/>
              <a:t>‹#›</a:t>
            </a:fld>
            <a:endParaRPr lang="ru-RU">
              <a:solidFill>
                <a:srgbClr val="1F497D">
                  <a:shade val="90000"/>
                </a:srgbClr>
              </a:solidFill>
            </a:endParaRPr>
          </a:p>
        </p:txBody>
      </p:sp>
    </p:spTree>
    <p:extLst>
      <p:ext uri="{BB962C8B-B14F-4D97-AF65-F5344CB8AC3E}">
        <p14:creationId xmlns:p14="http://schemas.microsoft.com/office/powerpoint/2010/main" xmlns="" val="2099992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19" name="Дата 18"/>
          <p:cNvSpPr>
            <a:spLocks noGrp="1"/>
          </p:cNvSpPr>
          <p:nvPr>
            <p:ph type="dt" sz="half" idx="10"/>
          </p:nvPr>
        </p:nvSpPr>
        <p:spPr/>
        <p:txBody>
          <a:bodyPr/>
          <a:lstStyle/>
          <a:p>
            <a:fld id="{5B106E36-FD25-4E2D-B0AA-010F637433A0}" type="datetimeFigureOut">
              <a:rPr lang="ru-RU" smtClean="0"/>
              <a:pPr/>
              <a:t>21.01.2025</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725C68B6-61C2-468F-89AB-4B9F7531AA68}"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9A1AC3AB-DF1F-414A-9A53-4F65264B5527}" type="datetimeFigureOut">
              <a:rPr lang="ru-RU" smtClean="0">
                <a:solidFill>
                  <a:srgbClr val="1F497D">
                    <a:shade val="90000"/>
                  </a:srgbClr>
                </a:solidFill>
              </a:rPr>
              <a:pPr/>
              <a:t>21.01.2025</a:t>
            </a:fld>
            <a:endParaRPr lang="ru-RU">
              <a:solidFill>
                <a:srgbClr val="1F497D">
                  <a:shade val="90000"/>
                </a:srgbClr>
              </a:solidFill>
            </a:endParaRPr>
          </a:p>
        </p:txBody>
      </p:sp>
      <p:sp>
        <p:nvSpPr>
          <p:cNvPr id="6" name="Нижний колонтитул 5"/>
          <p:cNvSpPr>
            <a:spLocks noGrp="1"/>
          </p:cNvSpPr>
          <p:nvPr>
            <p:ph type="ftr" sz="quarter" idx="11"/>
          </p:nvPr>
        </p:nvSpPr>
        <p:spPr/>
        <p:txBody>
          <a:bodyPr/>
          <a:lstStyle/>
          <a:p>
            <a:endParaRPr lang="ru-RU">
              <a:solidFill>
                <a:srgbClr val="1F497D">
                  <a:shade val="90000"/>
                </a:srgbClr>
              </a:solidFill>
            </a:endParaRPr>
          </a:p>
        </p:txBody>
      </p:sp>
      <p:sp>
        <p:nvSpPr>
          <p:cNvPr id="7" name="Номер слайда 6"/>
          <p:cNvSpPr>
            <a:spLocks noGrp="1"/>
          </p:cNvSpPr>
          <p:nvPr>
            <p:ph type="sldNum" sz="quarter" idx="12"/>
          </p:nvPr>
        </p:nvSpPr>
        <p:spPr/>
        <p:txBody>
          <a:bodyPr/>
          <a:lstStyle/>
          <a:p>
            <a:fld id="{9C983EE0-A385-4899-92A2-6A7D39A6AF12}" type="slidenum">
              <a:rPr lang="ru-RU" smtClean="0">
                <a:solidFill>
                  <a:srgbClr val="1F497D">
                    <a:shade val="90000"/>
                  </a:srgbClr>
                </a:solidFill>
              </a:rPr>
              <a:pPr/>
              <a:t>‹#›</a:t>
            </a:fld>
            <a:endParaRPr lang="ru-RU">
              <a:solidFill>
                <a:srgbClr val="1F497D">
                  <a:shade val="90000"/>
                </a:srgbClr>
              </a:solidFill>
            </a:endParaRPr>
          </a:p>
        </p:txBody>
      </p:sp>
    </p:spTree>
    <p:extLst>
      <p:ext uri="{BB962C8B-B14F-4D97-AF65-F5344CB8AC3E}">
        <p14:creationId xmlns:p14="http://schemas.microsoft.com/office/powerpoint/2010/main" xmlns="" val="8448668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5" name="Дата 4"/>
          <p:cNvSpPr>
            <a:spLocks noGrp="1"/>
          </p:cNvSpPr>
          <p:nvPr>
            <p:ph type="dt" sz="half" idx="10"/>
          </p:nvPr>
        </p:nvSpPr>
        <p:spPr/>
        <p:txBody>
          <a:bodyPr/>
          <a:lstStyle/>
          <a:p>
            <a:fld id="{9A1AC3AB-DF1F-414A-9A53-4F65264B5527}" type="datetimeFigureOut">
              <a:rPr lang="ru-RU" smtClean="0">
                <a:solidFill>
                  <a:srgbClr val="1F497D">
                    <a:shade val="90000"/>
                  </a:srgbClr>
                </a:solidFill>
              </a:rPr>
              <a:pPr/>
              <a:t>21.01.2025</a:t>
            </a:fld>
            <a:endParaRPr lang="ru-RU">
              <a:solidFill>
                <a:srgbClr val="1F497D">
                  <a:shade val="90000"/>
                </a:srgbClr>
              </a:solidFill>
            </a:endParaRPr>
          </a:p>
        </p:txBody>
      </p:sp>
      <p:sp>
        <p:nvSpPr>
          <p:cNvPr id="6" name="Нижний колонтитул 5"/>
          <p:cNvSpPr>
            <a:spLocks noGrp="1"/>
          </p:cNvSpPr>
          <p:nvPr>
            <p:ph type="ftr" sz="quarter" idx="11"/>
          </p:nvPr>
        </p:nvSpPr>
        <p:spPr/>
        <p:txBody>
          <a:bodyPr/>
          <a:lstStyle/>
          <a:p>
            <a:endParaRPr lang="ru-RU">
              <a:solidFill>
                <a:srgbClr val="1F497D">
                  <a:shade val="90000"/>
                </a:srgbClr>
              </a:solidFill>
            </a:endParaRPr>
          </a:p>
        </p:txBody>
      </p:sp>
      <p:sp>
        <p:nvSpPr>
          <p:cNvPr id="7" name="Номер слайда 6"/>
          <p:cNvSpPr>
            <a:spLocks noGrp="1"/>
          </p:cNvSpPr>
          <p:nvPr>
            <p:ph type="sldNum" sz="quarter" idx="12"/>
          </p:nvPr>
        </p:nvSpPr>
        <p:spPr>
          <a:xfrm>
            <a:off x="8077200" y="6356350"/>
            <a:ext cx="609600" cy="365125"/>
          </a:xfrm>
        </p:spPr>
        <p:txBody>
          <a:bodyPr/>
          <a:lstStyle/>
          <a:p>
            <a:fld id="{9C983EE0-A385-4899-92A2-6A7D39A6AF12}" type="slidenum">
              <a:rPr lang="ru-RU" smtClean="0">
                <a:solidFill>
                  <a:srgbClr val="1F497D">
                    <a:shade val="90000"/>
                  </a:srgbClr>
                </a:solidFill>
              </a:rPr>
              <a:pPr/>
              <a:t>‹#›</a:t>
            </a:fld>
            <a:endParaRPr lang="ru-RU">
              <a:solidFill>
                <a:srgbClr val="1F497D">
                  <a:shade val="90000"/>
                </a:srgbClr>
              </a:solidFill>
            </a:endParaRPr>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xmlns="" val="236794178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9A1AC3AB-DF1F-414A-9A53-4F65264B5527}" type="datetimeFigureOut">
              <a:rPr lang="ru-RU" smtClean="0">
                <a:solidFill>
                  <a:srgbClr val="1F497D">
                    <a:shade val="90000"/>
                  </a:srgbClr>
                </a:solidFill>
              </a:rPr>
              <a:pPr/>
              <a:t>21.01.2025</a:t>
            </a:fld>
            <a:endParaRPr lang="ru-RU">
              <a:solidFill>
                <a:srgbClr val="1F497D">
                  <a:shade val="90000"/>
                </a:srgbClr>
              </a:solidFill>
            </a:endParaRPr>
          </a:p>
        </p:txBody>
      </p:sp>
      <p:sp>
        <p:nvSpPr>
          <p:cNvPr id="5" name="Нижний колонтитул 4"/>
          <p:cNvSpPr>
            <a:spLocks noGrp="1"/>
          </p:cNvSpPr>
          <p:nvPr>
            <p:ph type="ftr" sz="quarter" idx="11"/>
          </p:nvPr>
        </p:nvSpPr>
        <p:spPr/>
        <p:txBody>
          <a:bodyPr/>
          <a:lstStyle/>
          <a:p>
            <a:endParaRPr lang="ru-RU">
              <a:solidFill>
                <a:srgbClr val="1F497D">
                  <a:shade val="90000"/>
                </a:srgbClr>
              </a:solidFill>
            </a:endParaRPr>
          </a:p>
        </p:txBody>
      </p:sp>
      <p:sp>
        <p:nvSpPr>
          <p:cNvPr id="6" name="Номер слайда 5"/>
          <p:cNvSpPr>
            <a:spLocks noGrp="1"/>
          </p:cNvSpPr>
          <p:nvPr>
            <p:ph type="sldNum" sz="quarter" idx="12"/>
          </p:nvPr>
        </p:nvSpPr>
        <p:spPr/>
        <p:txBody>
          <a:bodyPr/>
          <a:lstStyle/>
          <a:p>
            <a:fld id="{9C983EE0-A385-4899-92A2-6A7D39A6AF12}" type="slidenum">
              <a:rPr lang="ru-RU" smtClean="0">
                <a:solidFill>
                  <a:srgbClr val="1F497D">
                    <a:shade val="90000"/>
                  </a:srgbClr>
                </a:solidFill>
              </a:rPr>
              <a:pPr/>
              <a:t>‹#›</a:t>
            </a:fld>
            <a:endParaRPr lang="ru-RU">
              <a:solidFill>
                <a:srgbClr val="1F497D">
                  <a:shade val="90000"/>
                </a:srgbClr>
              </a:solidFill>
            </a:endParaRPr>
          </a:p>
        </p:txBody>
      </p:sp>
    </p:spTree>
    <p:extLst>
      <p:ext uri="{BB962C8B-B14F-4D97-AF65-F5344CB8AC3E}">
        <p14:creationId xmlns:p14="http://schemas.microsoft.com/office/powerpoint/2010/main" xmlns="" val="24158716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9A1AC3AB-DF1F-414A-9A53-4F65264B5527}" type="datetimeFigureOut">
              <a:rPr lang="ru-RU" smtClean="0">
                <a:solidFill>
                  <a:srgbClr val="1F497D">
                    <a:shade val="90000"/>
                  </a:srgbClr>
                </a:solidFill>
              </a:rPr>
              <a:pPr/>
              <a:t>21.01.2025</a:t>
            </a:fld>
            <a:endParaRPr lang="ru-RU">
              <a:solidFill>
                <a:srgbClr val="1F497D">
                  <a:shade val="90000"/>
                </a:srgbClr>
              </a:solidFill>
            </a:endParaRPr>
          </a:p>
        </p:txBody>
      </p:sp>
      <p:sp>
        <p:nvSpPr>
          <p:cNvPr id="5" name="Нижний колонтитул 4"/>
          <p:cNvSpPr>
            <a:spLocks noGrp="1"/>
          </p:cNvSpPr>
          <p:nvPr>
            <p:ph type="ftr" sz="quarter" idx="11"/>
          </p:nvPr>
        </p:nvSpPr>
        <p:spPr/>
        <p:txBody>
          <a:bodyPr/>
          <a:lstStyle/>
          <a:p>
            <a:endParaRPr lang="ru-RU">
              <a:solidFill>
                <a:srgbClr val="1F497D">
                  <a:shade val="90000"/>
                </a:srgbClr>
              </a:solidFill>
            </a:endParaRPr>
          </a:p>
        </p:txBody>
      </p:sp>
      <p:sp>
        <p:nvSpPr>
          <p:cNvPr id="6" name="Номер слайда 5"/>
          <p:cNvSpPr>
            <a:spLocks noGrp="1"/>
          </p:cNvSpPr>
          <p:nvPr>
            <p:ph type="sldNum" sz="quarter" idx="12"/>
          </p:nvPr>
        </p:nvSpPr>
        <p:spPr/>
        <p:txBody>
          <a:bodyPr/>
          <a:lstStyle/>
          <a:p>
            <a:fld id="{9C983EE0-A385-4899-92A2-6A7D39A6AF12}" type="slidenum">
              <a:rPr lang="ru-RU" smtClean="0">
                <a:solidFill>
                  <a:srgbClr val="1F497D">
                    <a:shade val="90000"/>
                  </a:srgbClr>
                </a:solidFill>
              </a:rPr>
              <a:pPr/>
              <a:t>‹#›</a:t>
            </a:fld>
            <a:endParaRPr lang="ru-RU">
              <a:solidFill>
                <a:srgbClr val="1F497D">
                  <a:shade val="90000"/>
                </a:srgbClr>
              </a:solidFill>
            </a:endParaRPr>
          </a:p>
        </p:txBody>
      </p:sp>
    </p:spTree>
    <p:extLst>
      <p:ext uri="{BB962C8B-B14F-4D97-AF65-F5344CB8AC3E}">
        <p14:creationId xmlns:p14="http://schemas.microsoft.com/office/powerpoint/2010/main" xmlns="" val="745728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1" name="Дата 20"/>
          <p:cNvSpPr>
            <a:spLocks noGrp="1"/>
          </p:cNvSpPr>
          <p:nvPr>
            <p:ph type="dt" sz="half" idx="10"/>
          </p:nvPr>
        </p:nvSpPr>
        <p:spPr/>
        <p:txBody>
          <a:bodyPr/>
          <a:lstStyle/>
          <a:p>
            <a:fld id="{5B106E36-FD25-4E2D-B0AA-010F637433A0}" type="datetimeFigureOut">
              <a:rPr lang="ru-RU" smtClean="0"/>
              <a:pPr/>
              <a:t>21.01.2025</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0" name="Дата 9"/>
          <p:cNvSpPr>
            <a:spLocks noGrp="1"/>
          </p:cNvSpPr>
          <p:nvPr>
            <p:ph type="dt" sz="half" idx="10"/>
          </p:nvPr>
        </p:nvSpPr>
        <p:spPr/>
        <p:txBody>
          <a:bodyPr/>
          <a:lstStyle/>
          <a:p>
            <a:fld id="{5B106E36-FD25-4E2D-B0AA-010F637433A0}" type="datetimeFigureOut">
              <a:rPr lang="ru-RU" smtClean="0"/>
              <a:pPr/>
              <a:t>21.01.2025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725C68B6-61C2-468F-89AB-4B9F7531AA68}"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a:t>Образец заголовка</a:t>
            </a:r>
            <a:endParaRPr kumimoji="0" lang="en-US"/>
          </a:p>
        </p:txBody>
      </p:sp>
      <p:sp>
        <p:nvSpPr>
          <p:cNvPr id="12" name="Дата 11"/>
          <p:cNvSpPr>
            <a:spLocks noGrp="1"/>
          </p:cNvSpPr>
          <p:nvPr>
            <p:ph type="dt" sz="half" idx="10"/>
          </p:nvPr>
        </p:nvSpPr>
        <p:spPr/>
        <p:txBody>
          <a:bodyPr/>
          <a:lstStyle/>
          <a:p>
            <a:fld id="{5B106E36-FD25-4E2D-B0AA-010F637433A0}" type="datetimeFigureOut">
              <a:rPr lang="ru-RU" smtClean="0"/>
              <a:pPr/>
              <a:t>21.01.2025</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106E36-FD25-4E2D-B0AA-010F637433A0}" type="datetimeFigureOut">
              <a:rPr lang="ru-RU" smtClean="0"/>
              <a:pPr/>
              <a:t>21.01.2025</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21.01.2025</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a:t>Вставка рисунка</a:t>
            </a:r>
            <a:endParaRPr kumimoji="0" lang="en-US" dirty="0"/>
          </a:p>
        </p:txBody>
      </p:sp>
      <p:sp>
        <p:nvSpPr>
          <p:cNvPr id="7" name="Дата 6"/>
          <p:cNvSpPr>
            <a:spLocks noGrp="1"/>
          </p:cNvSpPr>
          <p:nvPr>
            <p:ph type="dt" sz="half" idx="10"/>
          </p:nvPr>
        </p:nvSpPr>
        <p:spPr/>
        <p:txBody>
          <a:bodyPr/>
          <a:lstStyle/>
          <a:p>
            <a:fld id="{5B106E36-FD25-4E2D-B0AA-010F637433A0}" type="datetimeFigureOut">
              <a:rPr lang="ru-RU" smtClean="0"/>
              <a:pPr/>
              <a:t>21.01.2025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B106E36-FD25-4E2D-B0AA-010F637433A0}" type="datetimeFigureOut">
              <a:rPr lang="ru-RU" smtClean="0"/>
              <a:pPr/>
              <a:t>21.01.2025</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25C68B6-61C2-468F-89AB-4B9F7531AA68}"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A1AC3AB-DF1F-414A-9A53-4F65264B5527}" type="datetimeFigureOut">
              <a:rPr lang="ru-RU" smtClean="0">
                <a:solidFill>
                  <a:srgbClr val="1F497D">
                    <a:shade val="90000"/>
                  </a:srgbClr>
                </a:solidFill>
              </a:rPr>
              <a:pPr/>
              <a:t>21.01.2025</a:t>
            </a:fld>
            <a:endParaRPr lang="ru-RU">
              <a:solidFill>
                <a:srgbClr val="1F497D">
                  <a:shade val="90000"/>
                </a:srgbClr>
              </a:solidFill>
            </a:endParaRPr>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solidFill>
                <a:srgbClr val="1F497D">
                  <a:shade val="90000"/>
                </a:srgbClr>
              </a:solidFill>
            </a:endParaRPr>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C983EE0-A385-4899-92A2-6A7D39A6AF12}" type="slidenum">
              <a:rPr lang="ru-RU" smtClean="0">
                <a:solidFill>
                  <a:srgbClr val="1F497D">
                    <a:shade val="90000"/>
                  </a:srgbClr>
                </a:solidFill>
              </a:rPr>
              <a:pPr/>
              <a:t>‹#›</a:t>
            </a:fld>
            <a:endParaRPr lang="ru-RU">
              <a:solidFill>
                <a:srgbClr val="1F497D">
                  <a:shade val="90000"/>
                </a:srgbClr>
              </a:solidFill>
            </a:endParaRPr>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xmlns="" val="32566483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A1AC3AB-DF1F-414A-9A53-4F65264B5527}" type="datetimeFigureOut">
              <a:rPr lang="ru-RU" smtClean="0">
                <a:solidFill>
                  <a:srgbClr val="1F497D">
                    <a:shade val="90000"/>
                  </a:srgbClr>
                </a:solidFill>
              </a:rPr>
              <a:pPr/>
              <a:t>21.01.2025</a:t>
            </a:fld>
            <a:endParaRPr lang="ru-RU">
              <a:solidFill>
                <a:srgbClr val="1F497D">
                  <a:shade val="90000"/>
                </a:srgbClr>
              </a:solidFill>
            </a:endParaRPr>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solidFill>
                <a:srgbClr val="1F497D">
                  <a:shade val="90000"/>
                </a:srgbClr>
              </a:solidFill>
            </a:endParaRPr>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C983EE0-A385-4899-92A2-6A7D39A6AF12}" type="slidenum">
              <a:rPr lang="ru-RU" smtClean="0">
                <a:solidFill>
                  <a:srgbClr val="1F497D">
                    <a:shade val="90000"/>
                  </a:srgbClr>
                </a:solidFill>
              </a:rPr>
              <a:pPr/>
              <a:t>‹#›</a:t>
            </a:fld>
            <a:endParaRPr lang="ru-RU">
              <a:solidFill>
                <a:srgbClr val="1F497D">
                  <a:shade val="90000"/>
                </a:srgbClr>
              </a:solidFill>
            </a:endParaRPr>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xmlns="" val="14800923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hyperlink" Target="https://base.garant.ru/72125224/" TargetMode="Externa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60375" y="1772816"/>
            <a:ext cx="8288089" cy="4824536"/>
          </a:xfrm>
        </p:spPr>
        <p:txBody>
          <a:bodyPr>
            <a:normAutofit fontScale="90000"/>
          </a:bodyPr>
          <a:lstStyle/>
          <a:p>
            <a:pPr algn="ctr" eaLnBrk="1" hangingPunct="1"/>
            <a:r>
              <a:rPr lang="ru-RU" sz="5400" b="1" dirty="0"/>
              <a:t> </a:t>
            </a:r>
            <a:r>
              <a:rPr lang="ru-RU" sz="5400" dirty="0">
                <a:solidFill>
                  <a:schemeClr val="accent5">
                    <a:lumMod val="75000"/>
                  </a:schemeClr>
                </a:solidFill>
              </a:rPr>
              <a:t>«Особенности государственной итоговой аттестации в форме ЕГЭ в 2025 году»</a:t>
            </a:r>
            <a:br>
              <a:rPr lang="ru-RU" sz="5400" dirty="0">
                <a:solidFill>
                  <a:schemeClr val="accent5">
                    <a:lumMod val="75000"/>
                  </a:schemeClr>
                </a:solidFill>
              </a:rPr>
            </a:br>
            <a:r>
              <a:rPr lang="ru-RU" sz="2700" dirty="0">
                <a:solidFill>
                  <a:schemeClr val="accent5">
                    <a:lumMod val="75000"/>
                  </a:schemeClr>
                </a:solidFill>
              </a:rPr>
              <a:t>Заместитель директора по УВР</a:t>
            </a:r>
            <a:br>
              <a:rPr lang="ru-RU" sz="2700" dirty="0">
                <a:solidFill>
                  <a:schemeClr val="accent5">
                    <a:lumMod val="75000"/>
                  </a:schemeClr>
                </a:solidFill>
              </a:rPr>
            </a:br>
            <a:r>
              <a:rPr lang="ru-RU" sz="2700" dirty="0">
                <a:solidFill>
                  <a:schemeClr val="accent5">
                    <a:lumMod val="75000"/>
                  </a:schemeClr>
                </a:solidFill>
              </a:rPr>
              <a:t>Самборская Г.В.</a:t>
            </a:r>
            <a:r>
              <a:rPr lang="ru-RU" sz="5400" dirty="0">
                <a:solidFill>
                  <a:schemeClr val="accent5">
                    <a:lumMod val="75000"/>
                  </a:schemeClr>
                </a:solidFill>
              </a:rPr>
              <a:t/>
            </a:r>
            <a:br>
              <a:rPr lang="ru-RU" sz="5400" dirty="0">
                <a:solidFill>
                  <a:schemeClr val="accent5">
                    <a:lumMod val="75000"/>
                  </a:schemeClr>
                </a:solidFill>
              </a:rPr>
            </a:br>
            <a:endParaRPr lang="ru-RU" sz="5400" b="1" dirty="0">
              <a:solidFill>
                <a:schemeClr val="accent5">
                  <a:lumMod val="75000"/>
                </a:schemeClr>
              </a:solidFill>
            </a:endParaRPr>
          </a:p>
        </p:txBody>
      </p:sp>
      <p:sp>
        <p:nvSpPr>
          <p:cNvPr id="3076" name="Rectangle 4"/>
          <p:cNvSpPr>
            <a:spLocks noChangeArrowheads="1"/>
          </p:cNvSpPr>
          <p:nvPr/>
        </p:nvSpPr>
        <p:spPr bwMode="auto">
          <a:xfrm>
            <a:off x="928662" y="857232"/>
            <a:ext cx="7467600" cy="1371600"/>
          </a:xfrm>
          <a:prstGeom prst="rect">
            <a:avLst/>
          </a:prstGeom>
          <a:noFill/>
          <a:ln w="9525">
            <a:noFill/>
            <a:miter lim="800000"/>
            <a:headEnd/>
            <a:tailEnd/>
          </a:ln>
        </p:spPr>
        <p:txBody>
          <a:bodyPr/>
          <a:lstStyle/>
          <a:p>
            <a:pPr algn="ctr">
              <a:spcBef>
                <a:spcPct val="20000"/>
              </a:spcBef>
            </a:pPr>
            <a:r>
              <a:rPr lang="ru-RU" sz="2000" b="1" dirty="0">
                <a:solidFill>
                  <a:prstClr val="black"/>
                </a:solidFill>
              </a:rPr>
              <a:t>Муниципальное бюджетное общеобразовательное учреждение «Лицей №101»</a:t>
            </a:r>
          </a:p>
        </p:txBody>
      </p:sp>
      <p:sp>
        <p:nvSpPr>
          <p:cNvPr id="2" name="AutoShape 2" descr="Городской округ Ступино Московской области | Итоговая аттестация"/>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Tree>
    <p:extLst>
      <p:ext uri="{BB962C8B-B14F-4D97-AF65-F5344CB8AC3E}">
        <p14:creationId xmlns:p14="http://schemas.microsoft.com/office/powerpoint/2010/main" xmlns="" val="3008984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F30EB72-25DB-406D-BED9-27678152D1E9}"/>
              </a:ext>
            </a:extLst>
          </p:cNvPr>
          <p:cNvSpPr>
            <a:spLocks noGrp="1"/>
          </p:cNvSpPr>
          <p:nvPr>
            <p:ph type="title"/>
          </p:nvPr>
        </p:nvSpPr>
        <p:spPr>
          <a:xfrm>
            <a:off x="457200" y="332656"/>
            <a:ext cx="8229600" cy="936104"/>
          </a:xfrm>
        </p:spPr>
        <p:txBody>
          <a:bodyPr>
            <a:normAutofit fontScale="90000"/>
          </a:bodyPr>
          <a:lstStyle/>
          <a:p>
            <a:r>
              <a:rPr lang="ru-RU" b="1" dirty="0">
                <a:solidFill>
                  <a:srgbClr val="00334D"/>
                </a:solidFill>
                <a:latin typeface="Exo 2"/>
              </a:rPr>
              <a:t>Дополнительный период</a:t>
            </a:r>
            <a:br>
              <a:rPr lang="ru-RU" b="1" dirty="0">
                <a:solidFill>
                  <a:srgbClr val="00334D"/>
                </a:solidFill>
                <a:latin typeface="Exo 2"/>
              </a:rPr>
            </a:br>
            <a:endParaRPr lang="ru-RU" dirty="0"/>
          </a:p>
        </p:txBody>
      </p:sp>
      <p:sp>
        <p:nvSpPr>
          <p:cNvPr id="3" name="Объект 2">
            <a:extLst>
              <a:ext uri="{FF2B5EF4-FFF2-40B4-BE49-F238E27FC236}">
                <a16:creationId xmlns:a16="http://schemas.microsoft.com/office/drawing/2014/main" xmlns="" id="{3C180345-E825-4D19-847F-4D0525D60B34}"/>
              </a:ext>
            </a:extLst>
          </p:cNvPr>
          <p:cNvSpPr>
            <a:spLocks noGrp="1"/>
          </p:cNvSpPr>
          <p:nvPr>
            <p:ph idx="1"/>
          </p:nvPr>
        </p:nvSpPr>
        <p:spPr>
          <a:xfrm>
            <a:off x="251520" y="1052736"/>
            <a:ext cx="8568952" cy="5688632"/>
          </a:xfrm>
        </p:spPr>
        <p:txBody>
          <a:bodyPr/>
          <a:lstStyle/>
          <a:p>
            <a:r>
              <a:rPr lang="ru-RU" dirty="0">
                <a:solidFill>
                  <a:srgbClr val="444444"/>
                </a:solidFill>
                <a:latin typeface="Exo 2"/>
              </a:rPr>
              <a:t>В этот период можно пересдать русский язык и (или) математику базового уровня, если не получилось сдать эти предметы в основной период. Предметы по выбору можно будет пересдать только в следующем году.</a:t>
            </a:r>
          </a:p>
          <a:p>
            <a:r>
              <a:rPr lang="ru-RU" b="1" dirty="0">
                <a:solidFill>
                  <a:srgbClr val="444444"/>
                </a:solidFill>
                <a:latin typeface="Exo 2"/>
              </a:rPr>
              <a:t>Расписание экзаменов в дополнительный период:</a:t>
            </a:r>
            <a:endParaRPr lang="ru-RU" dirty="0">
              <a:solidFill>
                <a:srgbClr val="444444"/>
              </a:solidFill>
              <a:latin typeface="Exo 2"/>
            </a:endParaRPr>
          </a:p>
          <a:p>
            <a:pPr>
              <a:buFont typeface="Arial" panose="020B0604020202020204" pitchFamily="34" charset="0"/>
              <a:buChar char="•"/>
            </a:pPr>
            <a:r>
              <a:rPr lang="ru-RU" dirty="0">
                <a:solidFill>
                  <a:srgbClr val="444444"/>
                </a:solidFill>
                <a:latin typeface="Exo 2"/>
              </a:rPr>
              <a:t>04 сентября ( четверг)– русский язык,</a:t>
            </a:r>
          </a:p>
          <a:p>
            <a:pPr>
              <a:buFont typeface="Arial" panose="020B0604020202020204" pitchFamily="34" charset="0"/>
              <a:buChar char="•"/>
            </a:pPr>
            <a:r>
              <a:rPr lang="ru-RU" dirty="0">
                <a:solidFill>
                  <a:srgbClr val="444444"/>
                </a:solidFill>
                <a:latin typeface="Exo 2"/>
              </a:rPr>
              <a:t>08сентября (понедельник)  математика базового уровня</a:t>
            </a:r>
            <a:r>
              <a:rPr lang="ru-RU" dirty="0" smtClean="0">
                <a:solidFill>
                  <a:srgbClr val="444444"/>
                </a:solidFill>
                <a:latin typeface="Exo 2"/>
              </a:rPr>
              <a:t>.</a:t>
            </a:r>
          </a:p>
          <a:p>
            <a:pPr>
              <a:buFont typeface="Arial" panose="020B0604020202020204" pitchFamily="34" charset="0"/>
              <a:buChar char="•"/>
            </a:pPr>
            <a:r>
              <a:rPr lang="ru-RU" dirty="0" smtClean="0">
                <a:solidFill>
                  <a:srgbClr val="444444"/>
                </a:solidFill>
                <a:latin typeface="Exo 2"/>
              </a:rPr>
              <a:t>23 сентября (вторник) – ЕГЭ по математике  базового уровня, русский язык</a:t>
            </a:r>
            <a:endParaRPr lang="ru-RU" dirty="0">
              <a:solidFill>
                <a:srgbClr val="444444"/>
              </a:solidFill>
              <a:latin typeface="Exo 2"/>
            </a:endParaRPr>
          </a:p>
          <a:p>
            <a:endParaRPr lang="ru-RU" dirty="0"/>
          </a:p>
        </p:txBody>
      </p:sp>
    </p:spTree>
    <p:extLst>
      <p:ext uri="{BB962C8B-B14F-4D97-AF65-F5344CB8AC3E}">
        <p14:creationId xmlns:p14="http://schemas.microsoft.com/office/powerpoint/2010/main" xmlns="" val="29779687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extLst>
              <p:ext uri="{D42A27DB-BD31-4B8C-83A1-F6EECF244321}">
                <p14:modId xmlns:p14="http://schemas.microsoft.com/office/powerpoint/2010/main" xmlns="" val="3690894477"/>
              </p:ext>
            </p:extLst>
          </p:nvPr>
        </p:nvGraphicFramePr>
        <p:xfrm>
          <a:off x="-1" y="404664"/>
          <a:ext cx="9144001" cy="6264698"/>
        </p:xfrm>
        <a:graphic>
          <a:graphicData uri="http://schemas.openxmlformats.org/drawingml/2006/table">
            <a:tbl>
              <a:tblPr firstRow="1" bandRow="1">
                <a:tableStyleId>{5C22544A-7EE6-4342-B048-85BDC9FD1C3A}</a:tableStyleId>
              </a:tblPr>
              <a:tblGrid>
                <a:gridCol w="4464496">
                  <a:extLst>
                    <a:ext uri="{9D8B030D-6E8A-4147-A177-3AD203B41FA5}">
                      <a16:colId xmlns:a16="http://schemas.microsoft.com/office/drawing/2014/main" xmlns="" val="20000"/>
                    </a:ext>
                  </a:extLst>
                </a:gridCol>
                <a:gridCol w="2304256">
                  <a:extLst>
                    <a:ext uri="{9D8B030D-6E8A-4147-A177-3AD203B41FA5}">
                      <a16:colId xmlns:a16="http://schemas.microsoft.com/office/drawing/2014/main" xmlns="" val="20001"/>
                    </a:ext>
                  </a:extLst>
                </a:gridCol>
                <a:gridCol w="2375249">
                  <a:extLst>
                    <a:ext uri="{9D8B030D-6E8A-4147-A177-3AD203B41FA5}">
                      <a16:colId xmlns:a16="http://schemas.microsoft.com/office/drawing/2014/main" xmlns="" val="20002"/>
                    </a:ext>
                  </a:extLst>
                </a:gridCol>
              </a:tblGrid>
              <a:tr h="896229">
                <a:tc>
                  <a:txBody>
                    <a:bodyPr/>
                    <a:lstStyle/>
                    <a:p>
                      <a:r>
                        <a:rPr lang="ru-RU" dirty="0"/>
                        <a:t>Предметы</a:t>
                      </a:r>
                    </a:p>
                  </a:txBody>
                  <a:tcPr/>
                </a:tc>
                <a:tc>
                  <a:txBody>
                    <a:bodyPr/>
                    <a:lstStyle/>
                    <a:p>
                      <a:r>
                        <a:rPr lang="ru-RU" dirty="0"/>
                        <a:t>Продолжительность</a:t>
                      </a:r>
                    </a:p>
                  </a:txBody>
                  <a:tcPr/>
                </a:tc>
                <a:tc>
                  <a:txBody>
                    <a:bodyPr/>
                    <a:lstStyle/>
                    <a:p>
                      <a:endParaRPr lang="ru-RU" dirty="0"/>
                    </a:p>
                  </a:txBody>
                  <a:tcPr/>
                </a:tc>
                <a:extLst>
                  <a:ext uri="{0D108BD9-81ED-4DB2-BD59-A6C34878D82A}">
                    <a16:rowId xmlns:a16="http://schemas.microsoft.com/office/drawing/2014/main" xmlns="" val="10000"/>
                  </a:ext>
                </a:extLst>
              </a:tr>
              <a:tr h="1037416">
                <a:tc>
                  <a:txBody>
                    <a:bodyPr/>
                    <a:lstStyle/>
                    <a:p>
                      <a:r>
                        <a:rPr lang="ru-RU" dirty="0"/>
                        <a:t>Математика (профиль), физика, литература, информатика, биология</a:t>
                      </a:r>
                    </a:p>
                  </a:txBody>
                  <a:tcPr/>
                </a:tc>
                <a:tc>
                  <a:txBody>
                    <a:bodyPr/>
                    <a:lstStyle/>
                    <a:p>
                      <a:r>
                        <a:rPr lang="ru-RU" dirty="0"/>
                        <a:t>235 минут</a:t>
                      </a:r>
                    </a:p>
                  </a:txBody>
                  <a:tcPr/>
                </a:tc>
                <a:tc>
                  <a:txBody>
                    <a:bodyPr/>
                    <a:lstStyle/>
                    <a:p>
                      <a:r>
                        <a:rPr lang="ru-RU" dirty="0"/>
                        <a:t>3 часа 55 минут</a:t>
                      </a:r>
                    </a:p>
                  </a:txBody>
                  <a:tcPr/>
                </a:tc>
                <a:extLst>
                  <a:ext uri="{0D108BD9-81ED-4DB2-BD59-A6C34878D82A}">
                    <a16:rowId xmlns:a16="http://schemas.microsoft.com/office/drawing/2014/main" xmlns="" val="10001"/>
                  </a:ext>
                </a:extLst>
              </a:tr>
              <a:tr h="694306">
                <a:tc>
                  <a:txBody>
                    <a:bodyPr/>
                    <a:lstStyle/>
                    <a:p>
                      <a:r>
                        <a:rPr lang="ru-RU" dirty="0"/>
                        <a:t>Русский язык, химия,  обществознание, история</a:t>
                      </a:r>
                    </a:p>
                  </a:txBody>
                  <a:tcPr/>
                </a:tc>
                <a:tc>
                  <a:txBody>
                    <a:bodyPr/>
                    <a:lstStyle/>
                    <a:p>
                      <a:r>
                        <a:rPr lang="ru-RU" dirty="0"/>
                        <a:t>210 минут</a:t>
                      </a:r>
                    </a:p>
                  </a:txBody>
                  <a:tcPr/>
                </a:tc>
                <a:tc>
                  <a:txBody>
                    <a:bodyPr/>
                    <a:lstStyle/>
                    <a:p>
                      <a:r>
                        <a:rPr lang="ru-RU" dirty="0"/>
                        <a:t>3 часа 30 минут</a:t>
                      </a:r>
                    </a:p>
                  </a:txBody>
                  <a:tcPr/>
                </a:tc>
                <a:extLst>
                  <a:ext uri="{0D108BD9-81ED-4DB2-BD59-A6C34878D82A}">
                    <a16:rowId xmlns:a16="http://schemas.microsoft.com/office/drawing/2014/main" xmlns="" val="10002"/>
                  </a:ext>
                </a:extLst>
              </a:tr>
              <a:tr h="694306">
                <a:tc>
                  <a:txBody>
                    <a:bodyPr/>
                    <a:lstStyle/>
                    <a:p>
                      <a:r>
                        <a:rPr lang="ru-RU" dirty="0"/>
                        <a:t>Математика(база), география, иностранный язык (китайский)</a:t>
                      </a:r>
                    </a:p>
                  </a:txBody>
                  <a:tcPr/>
                </a:tc>
                <a:tc>
                  <a:txBody>
                    <a:bodyPr/>
                    <a:lstStyle/>
                    <a:p>
                      <a:r>
                        <a:rPr lang="ru-RU" dirty="0"/>
                        <a:t>180 минут</a:t>
                      </a:r>
                    </a:p>
                  </a:txBody>
                  <a:tcPr/>
                </a:tc>
                <a:tc>
                  <a:txBody>
                    <a:bodyPr/>
                    <a:lstStyle/>
                    <a:p>
                      <a:r>
                        <a:rPr lang="ru-RU" dirty="0"/>
                        <a:t>3 часа</a:t>
                      </a:r>
                    </a:p>
                  </a:txBody>
                  <a:tcPr/>
                </a:tc>
                <a:extLst>
                  <a:ext uri="{0D108BD9-81ED-4DB2-BD59-A6C34878D82A}">
                    <a16:rowId xmlns:a16="http://schemas.microsoft.com/office/drawing/2014/main" xmlns="" val="10003"/>
                  </a:ext>
                </a:extLst>
              </a:tr>
              <a:tr h="1023106">
                <a:tc>
                  <a:txBody>
                    <a:bodyPr/>
                    <a:lstStyle/>
                    <a:p>
                      <a:r>
                        <a:rPr lang="ru-RU" dirty="0"/>
                        <a:t>Иностранные языки (английский, французский, немецкий, испанский- кроме раздела «Говорение» )</a:t>
                      </a:r>
                    </a:p>
                  </a:txBody>
                  <a:tcPr/>
                </a:tc>
                <a:tc>
                  <a:txBody>
                    <a:bodyPr/>
                    <a:lstStyle/>
                    <a:p>
                      <a:r>
                        <a:rPr lang="ru-RU" dirty="0"/>
                        <a:t>190 минут</a:t>
                      </a:r>
                    </a:p>
                  </a:txBody>
                  <a:tcPr/>
                </a:tc>
                <a:tc>
                  <a:txBody>
                    <a:bodyPr/>
                    <a:lstStyle/>
                    <a:p>
                      <a:r>
                        <a:rPr lang="ru-RU" dirty="0"/>
                        <a:t>3часа 10 минут</a:t>
                      </a:r>
                    </a:p>
                  </a:txBody>
                  <a:tcPr/>
                </a:tc>
                <a:extLst>
                  <a:ext uri="{0D108BD9-81ED-4DB2-BD59-A6C34878D82A}">
                    <a16:rowId xmlns:a16="http://schemas.microsoft.com/office/drawing/2014/main" xmlns="" val="10004"/>
                  </a:ext>
                </a:extLst>
              </a:tr>
              <a:tr h="1023106">
                <a:tc>
                  <a:txBody>
                    <a:bodyPr/>
                    <a:lstStyle/>
                    <a:p>
                      <a:r>
                        <a:rPr lang="ru-RU" dirty="0"/>
                        <a:t>Иностранные языки (английский, французский, немецкий, испанский) раздел «Говорение»</a:t>
                      </a:r>
                    </a:p>
                  </a:txBody>
                  <a:tcPr/>
                </a:tc>
                <a:tc>
                  <a:txBody>
                    <a:bodyPr/>
                    <a:lstStyle/>
                    <a:p>
                      <a:r>
                        <a:rPr lang="ru-RU" dirty="0"/>
                        <a:t>17 минут</a:t>
                      </a:r>
                    </a:p>
                  </a:txBody>
                  <a:tcPr/>
                </a:tc>
                <a:tc>
                  <a:txBody>
                    <a:bodyPr/>
                    <a:lstStyle/>
                    <a:p>
                      <a:endParaRPr lang="ru-RU" dirty="0"/>
                    </a:p>
                  </a:txBody>
                  <a:tcPr/>
                </a:tc>
                <a:extLst>
                  <a:ext uri="{0D108BD9-81ED-4DB2-BD59-A6C34878D82A}">
                    <a16:rowId xmlns:a16="http://schemas.microsoft.com/office/drawing/2014/main" xmlns="" val="387284233"/>
                  </a:ext>
                </a:extLst>
              </a:tr>
              <a:tr h="896229">
                <a:tc>
                  <a:txBody>
                    <a:bodyPr/>
                    <a:lstStyle/>
                    <a:p>
                      <a:r>
                        <a:rPr lang="ru-RU" dirty="0"/>
                        <a:t>Иностранный язык (китайский) раздел «Говорение» </a:t>
                      </a:r>
                    </a:p>
                  </a:txBody>
                  <a:tcPr/>
                </a:tc>
                <a:tc>
                  <a:txBody>
                    <a:bodyPr/>
                    <a:lstStyle/>
                    <a:p>
                      <a:r>
                        <a:rPr lang="ru-RU" dirty="0"/>
                        <a:t>14 минут</a:t>
                      </a:r>
                    </a:p>
                  </a:txBody>
                  <a:tcPr/>
                </a:tc>
                <a:tc>
                  <a:txBody>
                    <a:bodyPr/>
                    <a:lstStyle/>
                    <a:p>
                      <a:endParaRPr lang="ru-RU" dirty="0"/>
                    </a:p>
                  </a:txBody>
                  <a:tcPr/>
                </a:tc>
                <a:extLst>
                  <a:ext uri="{0D108BD9-81ED-4DB2-BD59-A6C34878D82A}">
                    <a16:rowId xmlns:a16="http://schemas.microsoft.com/office/drawing/2014/main" xmlns="" val="2047770507"/>
                  </a:ext>
                </a:extLst>
              </a:tr>
            </a:tbl>
          </a:graphicData>
        </a:graphic>
      </p:graphicFrame>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F30EB72-25DB-406D-BED9-27678152D1E9}"/>
              </a:ext>
            </a:extLst>
          </p:cNvPr>
          <p:cNvSpPr>
            <a:spLocks noGrp="1"/>
          </p:cNvSpPr>
          <p:nvPr>
            <p:ph type="title"/>
          </p:nvPr>
        </p:nvSpPr>
        <p:spPr>
          <a:xfrm>
            <a:off x="117848" y="332656"/>
            <a:ext cx="8568952" cy="1224136"/>
          </a:xfrm>
        </p:spPr>
        <p:txBody>
          <a:bodyPr>
            <a:noAutofit/>
          </a:bodyPr>
          <a:lstStyle/>
          <a:p>
            <a:r>
              <a:rPr lang="ru-RU" sz="3200" b="1" dirty="0">
                <a:solidFill>
                  <a:srgbClr val="000000"/>
                </a:solidFill>
                <a:latin typeface="Times New Roman" panose="02020603050405020304" pitchFamily="18" charset="0"/>
                <a:cs typeface="Times New Roman" panose="02020603050405020304" pitchFamily="18" charset="0"/>
              </a:rPr>
              <a:t>Допускается использование участниками экзаменов следующих средств</a:t>
            </a:r>
            <a:r>
              <a:rPr lang="ru-RU" sz="3200" dirty="0">
                <a:latin typeface="Times New Roman" panose="02020603050405020304" pitchFamily="18" charset="0"/>
                <a:cs typeface="Times New Roman" panose="02020603050405020304" pitchFamily="18" charset="0"/>
              </a:rPr>
              <a:t/>
            </a:r>
            <a:br>
              <a:rPr lang="ru-RU" sz="3200" dirty="0">
                <a:latin typeface="Times New Roman" panose="02020603050405020304" pitchFamily="18" charset="0"/>
                <a:cs typeface="Times New Roman" panose="02020603050405020304" pitchFamily="18" charset="0"/>
              </a:rPr>
            </a:br>
            <a:endParaRPr lang="ru-RU" sz="32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xmlns="" id="{3C180345-E825-4D19-847F-4D0525D60B34}"/>
              </a:ext>
            </a:extLst>
          </p:cNvPr>
          <p:cNvSpPr>
            <a:spLocks noGrp="1"/>
          </p:cNvSpPr>
          <p:nvPr>
            <p:ph idx="1"/>
          </p:nvPr>
        </p:nvSpPr>
        <p:spPr>
          <a:xfrm>
            <a:off x="251520" y="1052736"/>
            <a:ext cx="8568952" cy="5688632"/>
          </a:xfrm>
        </p:spPr>
        <p:txBody>
          <a:bodyPr/>
          <a:lstStyle/>
          <a:p>
            <a:endParaRPr lang="ru-RU" dirty="0">
              <a:solidFill>
                <a:srgbClr val="444444"/>
              </a:solidFill>
              <a:latin typeface="Exo 2"/>
            </a:endParaRPr>
          </a:p>
          <a:p>
            <a:endParaRPr lang="ru-RU" dirty="0"/>
          </a:p>
        </p:txBody>
      </p:sp>
      <p:graphicFrame>
        <p:nvGraphicFramePr>
          <p:cNvPr id="4" name="Таблица 4">
            <a:extLst>
              <a:ext uri="{FF2B5EF4-FFF2-40B4-BE49-F238E27FC236}">
                <a16:creationId xmlns:a16="http://schemas.microsoft.com/office/drawing/2014/main" xmlns="" id="{9BC0622E-08CE-4C3D-BE20-D26E5D68091D}"/>
              </a:ext>
            </a:extLst>
          </p:cNvPr>
          <p:cNvGraphicFramePr>
            <a:graphicFrameLocks noGrp="1"/>
          </p:cNvGraphicFramePr>
          <p:nvPr>
            <p:extLst>
              <p:ext uri="{D42A27DB-BD31-4B8C-83A1-F6EECF244321}">
                <p14:modId xmlns:p14="http://schemas.microsoft.com/office/powerpoint/2010/main" xmlns="" val="2846351858"/>
              </p:ext>
            </p:extLst>
          </p:nvPr>
        </p:nvGraphicFramePr>
        <p:xfrm>
          <a:off x="251520" y="1128490"/>
          <a:ext cx="8568952" cy="5688632"/>
        </p:xfrm>
        <a:graphic>
          <a:graphicData uri="http://schemas.openxmlformats.org/drawingml/2006/table">
            <a:tbl>
              <a:tblPr firstRow="1" bandRow="1">
                <a:tableStyleId>{5C22544A-7EE6-4342-B048-85BDC9FD1C3A}</a:tableStyleId>
              </a:tblPr>
              <a:tblGrid>
                <a:gridCol w="2563362">
                  <a:extLst>
                    <a:ext uri="{9D8B030D-6E8A-4147-A177-3AD203B41FA5}">
                      <a16:colId xmlns:a16="http://schemas.microsoft.com/office/drawing/2014/main" xmlns="" val="1764847694"/>
                    </a:ext>
                  </a:extLst>
                </a:gridCol>
                <a:gridCol w="6005590">
                  <a:extLst>
                    <a:ext uri="{9D8B030D-6E8A-4147-A177-3AD203B41FA5}">
                      <a16:colId xmlns:a16="http://schemas.microsoft.com/office/drawing/2014/main" xmlns="" val="3400630381"/>
                    </a:ext>
                  </a:extLst>
                </a:gridCol>
              </a:tblGrid>
              <a:tr h="672315">
                <a:tc>
                  <a:txBody>
                    <a:bodyPr/>
                    <a:lstStyle/>
                    <a:p>
                      <a:r>
                        <a:rPr lang="ru-RU" dirty="0">
                          <a:solidFill>
                            <a:schemeClr val="tx1"/>
                          </a:solidFill>
                        </a:rPr>
                        <a:t>Предметы</a:t>
                      </a:r>
                    </a:p>
                  </a:txBody>
                  <a:tcPr>
                    <a:solidFill>
                      <a:schemeClr val="bg1"/>
                    </a:solidFill>
                  </a:tcPr>
                </a:tc>
                <a:tc>
                  <a:txBody>
                    <a:bodyPr/>
                    <a:lstStyle/>
                    <a:p>
                      <a:r>
                        <a:rPr lang="ru-RU" dirty="0">
                          <a:solidFill>
                            <a:schemeClr val="tx1"/>
                          </a:solidFill>
                        </a:rPr>
                        <a:t>Средства обучения и воспитания</a:t>
                      </a:r>
                    </a:p>
                  </a:txBody>
                  <a:tcPr>
                    <a:solidFill>
                      <a:schemeClr val="bg1"/>
                    </a:solidFill>
                  </a:tcPr>
                </a:tc>
                <a:extLst>
                  <a:ext uri="{0D108BD9-81ED-4DB2-BD59-A6C34878D82A}">
                    <a16:rowId xmlns:a16="http://schemas.microsoft.com/office/drawing/2014/main" xmlns="" val="3286615066"/>
                  </a:ext>
                </a:extLst>
              </a:tr>
              <a:tr h="1177521">
                <a:tc>
                  <a:txBody>
                    <a:bodyPr/>
                    <a:lstStyle/>
                    <a:p>
                      <a:r>
                        <a:rPr lang="ru-RU" dirty="0"/>
                        <a:t>Математика (профиль)</a:t>
                      </a:r>
                    </a:p>
                  </a:txBody>
                  <a:tcPr/>
                </a:tc>
                <a:tc>
                  <a:txBody>
                    <a:bodyPr/>
                    <a:lstStyle/>
                    <a:p>
                      <a:r>
                        <a:rPr lang="ru-RU" b="0" i="0" dirty="0">
                          <a:solidFill>
                            <a:srgbClr val="000000"/>
                          </a:solidFill>
                          <a:effectLst/>
                          <a:latin typeface="Roboto"/>
                        </a:rPr>
                        <a:t>линейка, не содержащая справочной информации (далее — линейка), для построения чертежей и рисунков;</a:t>
                      </a:r>
                      <a:endParaRPr lang="ru-RU" dirty="0"/>
                    </a:p>
                  </a:txBody>
                  <a:tcPr/>
                </a:tc>
                <a:extLst>
                  <a:ext uri="{0D108BD9-81ED-4DB2-BD59-A6C34878D82A}">
                    <a16:rowId xmlns:a16="http://schemas.microsoft.com/office/drawing/2014/main" xmlns="" val="3354426313"/>
                  </a:ext>
                </a:extLst>
              </a:tr>
              <a:tr h="3838796">
                <a:tc>
                  <a:txBody>
                    <a:bodyPr/>
                    <a:lstStyle/>
                    <a:p>
                      <a:r>
                        <a:rPr lang="ru-RU" dirty="0"/>
                        <a:t>Физика </a:t>
                      </a:r>
                    </a:p>
                  </a:txBody>
                  <a:tcPr/>
                </a:tc>
                <a:tc>
                  <a:txBody>
                    <a:bodyPr/>
                    <a:lstStyle/>
                    <a:p>
                      <a:r>
                        <a:rPr lang="ru-RU" b="0" i="0" dirty="0">
                          <a:solidFill>
                            <a:srgbClr val="000000"/>
                          </a:solidFill>
                          <a:effectLst/>
                          <a:latin typeface="Roboto"/>
                        </a:rPr>
                        <a:t>линейка для построения графиков, оптических и электрических схем; непрограммируемый калькулятор, обеспечивающий выполнение арифметических вычислений (сложение, вычитание, умножение, деление, извлечение корня) и вычисление тригонометрических функций (</a:t>
                      </a:r>
                      <a:r>
                        <a:rPr lang="ru-RU" b="0" i="0" dirty="0" err="1">
                          <a:solidFill>
                            <a:srgbClr val="000000"/>
                          </a:solidFill>
                          <a:effectLst/>
                          <a:latin typeface="Roboto"/>
                        </a:rPr>
                        <a:t>sin</a:t>
                      </a:r>
                      <a:r>
                        <a:rPr lang="ru-RU" b="0" i="0" dirty="0">
                          <a:solidFill>
                            <a:srgbClr val="000000"/>
                          </a:solidFill>
                          <a:effectLst/>
                          <a:latin typeface="Roboto"/>
                        </a:rPr>
                        <a:t>, </a:t>
                      </a:r>
                      <a:r>
                        <a:rPr lang="ru-RU" b="0" i="0" dirty="0" err="1">
                          <a:solidFill>
                            <a:srgbClr val="000000"/>
                          </a:solidFill>
                          <a:effectLst/>
                          <a:latin typeface="Roboto"/>
                        </a:rPr>
                        <a:t>cos</a:t>
                      </a:r>
                      <a:r>
                        <a:rPr lang="ru-RU" b="0" i="0" dirty="0">
                          <a:solidFill>
                            <a:srgbClr val="000000"/>
                          </a:solidFill>
                          <a:effectLst/>
                          <a:latin typeface="Roboto"/>
                        </a:rPr>
                        <a:t>, </a:t>
                      </a:r>
                      <a:r>
                        <a:rPr lang="ru-RU" b="0" i="0" dirty="0" err="1">
                          <a:solidFill>
                            <a:srgbClr val="000000"/>
                          </a:solidFill>
                          <a:effectLst/>
                          <a:latin typeface="Roboto"/>
                        </a:rPr>
                        <a:t>tg</a:t>
                      </a:r>
                      <a:r>
                        <a:rPr lang="ru-RU" b="0" i="0" dirty="0">
                          <a:solidFill>
                            <a:srgbClr val="000000"/>
                          </a:solidFill>
                          <a:effectLst/>
                          <a:latin typeface="Roboto"/>
                        </a:rPr>
                        <a:t>, </a:t>
                      </a:r>
                      <a:r>
                        <a:rPr lang="ru-RU" b="0" i="0" dirty="0" err="1">
                          <a:solidFill>
                            <a:srgbClr val="000000"/>
                          </a:solidFill>
                          <a:effectLst/>
                          <a:latin typeface="Roboto"/>
                        </a:rPr>
                        <a:t>ctg</a:t>
                      </a:r>
                      <a:r>
                        <a:rPr lang="ru-RU" b="0" i="0" dirty="0">
                          <a:solidFill>
                            <a:srgbClr val="000000"/>
                          </a:solidFill>
                          <a:effectLst/>
                          <a:latin typeface="Roboto"/>
                        </a:rPr>
                        <a:t>, </a:t>
                      </a:r>
                      <a:r>
                        <a:rPr lang="ru-RU" b="0" i="0" dirty="0" err="1">
                          <a:solidFill>
                            <a:srgbClr val="000000"/>
                          </a:solidFill>
                          <a:effectLst/>
                          <a:latin typeface="Roboto"/>
                        </a:rPr>
                        <a:t>arcsin</a:t>
                      </a:r>
                      <a:r>
                        <a:rPr lang="ru-RU" b="0" i="0" dirty="0">
                          <a:solidFill>
                            <a:srgbClr val="000000"/>
                          </a:solidFill>
                          <a:effectLst/>
                          <a:latin typeface="Roboto"/>
                        </a:rPr>
                        <a:t>, </a:t>
                      </a:r>
                      <a:r>
                        <a:rPr lang="ru-RU" b="0" i="0" dirty="0" err="1">
                          <a:solidFill>
                            <a:srgbClr val="000000"/>
                          </a:solidFill>
                          <a:effectLst/>
                          <a:latin typeface="Roboto"/>
                        </a:rPr>
                        <a:t>arccos</a:t>
                      </a:r>
                      <a:r>
                        <a:rPr lang="ru-RU" b="0" i="0" dirty="0">
                          <a:solidFill>
                            <a:srgbClr val="000000"/>
                          </a:solidFill>
                          <a:effectLst/>
                          <a:latin typeface="Roboto"/>
                        </a:rPr>
                        <a:t>, </a:t>
                      </a:r>
                      <a:r>
                        <a:rPr lang="ru-RU" b="0" i="0" dirty="0" err="1">
                          <a:solidFill>
                            <a:srgbClr val="000000"/>
                          </a:solidFill>
                          <a:effectLst/>
                          <a:latin typeface="Roboto"/>
                        </a:rPr>
                        <a:t>arctg</a:t>
                      </a:r>
                      <a:r>
                        <a:rPr lang="ru-RU" b="0" i="0" dirty="0">
                          <a:solidFill>
                            <a:srgbClr val="000000"/>
                          </a:solidFill>
                          <a:effectLst/>
                          <a:latin typeface="Roboto"/>
                        </a:rPr>
                        <a:t>), а также не осуществляющий функций средства связи, хранилища базы данных и не имеющий доступ к сетям передачи данных (в том числе к информационно-телекоммуникационной сети «Интернет») (далее — непрограммируемый калькулятор);</a:t>
                      </a:r>
                      <a:endParaRPr lang="ru-RU" dirty="0"/>
                    </a:p>
                  </a:txBody>
                  <a:tcPr/>
                </a:tc>
                <a:extLst>
                  <a:ext uri="{0D108BD9-81ED-4DB2-BD59-A6C34878D82A}">
                    <a16:rowId xmlns:a16="http://schemas.microsoft.com/office/drawing/2014/main" xmlns="" val="3461175170"/>
                  </a:ext>
                </a:extLst>
              </a:tr>
            </a:tbl>
          </a:graphicData>
        </a:graphic>
      </p:graphicFrame>
    </p:spTree>
    <p:extLst>
      <p:ext uri="{BB962C8B-B14F-4D97-AF65-F5344CB8AC3E}">
        <p14:creationId xmlns:p14="http://schemas.microsoft.com/office/powerpoint/2010/main" xmlns="" val="10498465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F611530-04ED-4F28-81EA-14D71EC0AE60}"/>
              </a:ext>
            </a:extLst>
          </p:cNvPr>
          <p:cNvSpPr>
            <a:spLocks noGrp="1"/>
          </p:cNvSpPr>
          <p:nvPr>
            <p:ph type="title"/>
          </p:nvPr>
        </p:nvSpPr>
        <p:spPr>
          <a:xfrm>
            <a:off x="107504" y="332656"/>
            <a:ext cx="8928992" cy="1008112"/>
          </a:xfrm>
        </p:spPr>
        <p:txBody>
          <a:bodyPr>
            <a:normAutofit fontScale="90000"/>
          </a:bodyPr>
          <a:lstStyle/>
          <a:p>
            <a:pPr algn="ctr"/>
            <a:r>
              <a:rPr lang="ru-RU" sz="3200" b="1" dirty="0">
                <a:solidFill>
                  <a:srgbClr val="000000"/>
                </a:solidFill>
                <a:latin typeface="Times New Roman" panose="02020603050405020304" pitchFamily="18" charset="0"/>
                <a:cs typeface="Times New Roman" panose="02020603050405020304" pitchFamily="18" charset="0"/>
              </a:rPr>
              <a:t>Допускается использование участниками экзаменов следующих средств</a:t>
            </a:r>
            <a:endParaRPr lang="ru-RU" dirty="0"/>
          </a:p>
        </p:txBody>
      </p:sp>
      <p:graphicFrame>
        <p:nvGraphicFramePr>
          <p:cNvPr id="4" name="Таблица 4">
            <a:extLst>
              <a:ext uri="{FF2B5EF4-FFF2-40B4-BE49-F238E27FC236}">
                <a16:creationId xmlns:a16="http://schemas.microsoft.com/office/drawing/2014/main" xmlns="" id="{7540C76B-788B-4F9B-95AA-9C22386E686D}"/>
              </a:ext>
            </a:extLst>
          </p:cNvPr>
          <p:cNvGraphicFramePr>
            <a:graphicFrameLocks noGrp="1"/>
          </p:cNvGraphicFramePr>
          <p:nvPr>
            <p:ph idx="1"/>
            <p:extLst>
              <p:ext uri="{D42A27DB-BD31-4B8C-83A1-F6EECF244321}">
                <p14:modId xmlns:p14="http://schemas.microsoft.com/office/powerpoint/2010/main" xmlns="" val="896591826"/>
              </p:ext>
            </p:extLst>
          </p:nvPr>
        </p:nvGraphicFramePr>
        <p:xfrm>
          <a:off x="0" y="1412777"/>
          <a:ext cx="8892480" cy="5419447"/>
        </p:xfrm>
        <a:graphic>
          <a:graphicData uri="http://schemas.openxmlformats.org/drawingml/2006/table">
            <a:tbl>
              <a:tblPr firstRow="1" bandRow="1">
                <a:tableStyleId>{5C22544A-7EE6-4342-B048-85BDC9FD1C3A}</a:tableStyleId>
              </a:tblPr>
              <a:tblGrid>
                <a:gridCol w="1749340">
                  <a:extLst>
                    <a:ext uri="{9D8B030D-6E8A-4147-A177-3AD203B41FA5}">
                      <a16:colId xmlns:a16="http://schemas.microsoft.com/office/drawing/2014/main" xmlns="" val="4160761707"/>
                    </a:ext>
                  </a:extLst>
                </a:gridCol>
                <a:gridCol w="7143140">
                  <a:extLst>
                    <a:ext uri="{9D8B030D-6E8A-4147-A177-3AD203B41FA5}">
                      <a16:colId xmlns:a16="http://schemas.microsoft.com/office/drawing/2014/main" xmlns="" val="3639055257"/>
                    </a:ext>
                  </a:extLst>
                </a:gridCol>
              </a:tblGrid>
              <a:tr h="282070">
                <a:tc>
                  <a:txBody>
                    <a:bodyPr/>
                    <a:lstStyle/>
                    <a:p>
                      <a:r>
                        <a:rPr lang="ru-RU" dirty="0">
                          <a:solidFill>
                            <a:schemeClr val="tx1"/>
                          </a:solidFill>
                        </a:rPr>
                        <a:t>Предметы</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800" b="1" i="0" u="none" strike="noStrike" kern="1200" cap="none" spc="0" normalizeH="0" baseline="0" noProof="0" dirty="0">
                          <a:ln>
                            <a:noFill/>
                          </a:ln>
                          <a:solidFill>
                            <a:prstClr val="black"/>
                          </a:solidFill>
                          <a:effectLst/>
                          <a:uLnTx/>
                          <a:uFillTx/>
                          <a:latin typeface="+mn-lt"/>
                          <a:ea typeface="+mn-ea"/>
                          <a:cs typeface="+mn-cs"/>
                        </a:rPr>
                        <a:t>Средства обучения и воспитания</a:t>
                      </a:r>
                      <a:endParaRPr lang="ru-RU" dirty="0"/>
                    </a:p>
                  </a:txBody>
                  <a:tcPr>
                    <a:solidFill>
                      <a:schemeClr val="bg1"/>
                    </a:solidFill>
                  </a:tcPr>
                </a:tc>
                <a:extLst>
                  <a:ext uri="{0D108BD9-81ED-4DB2-BD59-A6C34878D82A}">
                    <a16:rowId xmlns:a16="http://schemas.microsoft.com/office/drawing/2014/main" xmlns="" val="1494127941"/>
                  </a:ext>
                </a:extLst>
              </a:tr>
              <a:tr h="1043921">
                <a:tc>
                  <a:txBody>
                    <a:bodyPr/>
                    <a:lstStyle/>
                    <a:p>
                      <a:r>
                        <a:rPr lang="ru-RU" dirty="0"/>
                        <a:t>Химия</a:t>
                      </a:r>
                    </a:p>
                  </a:txBody>
                  <a:tcPr/>
                </a:tc>
                <a:tc>
                  <a:txBody>
                    <a:bodyPr/>
                    <a:lstStyle/>
                    <a:p>
                      <a:r>
                        <a:rPr lang="ru-RU" b="0" i="0" dirty="0">
                          <a:solidFill>
                            <a:srgbClr val="000000"/>
                          </a:solidFill>
                          <a:effectLst/>
                          <a:latin typeface="Roboto"/>
                        </a:rPr>
                        <a:t> непрограммируемый калькулятор; Периодическая система химических элементов Д. И. Менделеева; таблица растворимости солей, кислот и оснований в воде; электрохимический ряд напряжений металлов;</a:t>
                      </a:r>
                      <a:endParaRPr lang="ru-RU" dirty="0"/>
                    </a:p>
                  </a:txBody>
                  <a:tcPr/>
                </a:tc>
                <a:extLst>
                  <a:ext uri="{0D108BD9-81ED-4DB2-BD59-A6C34878D82A}">
                    <a16:rowId xmlns:a16="http://schemas.microsoft.com/office/drawing/2014/main" xmlns="" val="3740218708"/>
                  </a:ext>
                </a:extLst>
              </a:tr>
              <a:tr h="1213207">
                <a:tc>
                  <a:txBody>
                    <a:bodyPr/>
                    <a:lstStyle/>
                    <a:p>
                      <a:r>
                        <a:rPr lang="ru-RU" dirty="0"/>
                        <a:t>География</a:t>
                      </a:r>
                    </a:p>
                  </a:txBody>
                  <a:tcPr/>
                </a:tc>
                <a:tc>
                  <a:txBody>
                    <a:bodyPr/>
                    <a:lstStyle/>
                    <a:p>
                      <a:r>
                        <a:rPr lang="ru-RU" b="0" i="0" dirty="0">
                          <a:solidFill>
                            <a:srgbClr val="000000"/>
                          </a:solidFill>
                          <a:effectLst/>
                          <a:latin typeface="Roboto"/>
                        </a:rPr>
                        <a:t>непрограммируемый калькулятор;</a:t>
                      </a:r>
                      <a:endParaRPr lang="ru-RU" dirty="0"/>
                    </a:p>
                  </a:txBody>
                  <a:tcPr/>
                </a:tc>
                <a:extLst>
                  <a:ext uri="{0D108BD9-81ED-4DB2-BD59-A6C34878D82A}">
                    <a16:rowId xmlns:a16="http://schemas.microsoft.com/office/drawing/2014/main" xmlns="" val="1247457275"/>
                  </a:ext>
                </a:extLst>
              </a:tr>
              <a:tr h="846424">
                <a:tc>
                  <a:txBody>
                    <a:bodyPr/>
                    <a:lstStyle/>
                    <a:p>
                      <a:r>
                        <a:rPr lang="ru-RU" dirty="0"/>
                        <a:t>Литература</a:t>
                      </a:r>
                    </a:p>
                  </a:txBody>
                  <a:tcPr/>
                </a:tc>
                <a:tc>
                  <a:txBody>
                    <a:bodyPr/>
                    <a:lstStyle/>
                    <a:p>
                      <a:r>
                        <a:rPr lang="ru-RU" b="0" i="0" dirty="0">
                          <a:solidFill>
                            <a:srgbClr val="000000"/>
                          </a:solidFill>
                          <a:effectLst/>
                          <a:latin typeface="Roboto"/>
                        </a:rPr>
                        <a:t>Выдается в ППЭ - орфографический словарь, позволяющий устанавливать нормативное написание слов и определять значения лексической единицы.</a:t>
                      </a:r>
                      <a:endParaRPr lang="ru-RU" dirty="0"/>
                    </a:p>
                  </a:txBody>
                  <a:tcPr/>
                </a:tc>
                <a:extLst>
                  <a:ext uri="{0D108BD9-81ED-4DB2-BD59-A6C34878D82A}">
                    <a16:rowId xmlns:a16="http://schemas.microsoft.com/office/drawing/2014/main" xmlns="" val="1239120996"/>
                  </a:ext>
                </a:extLst>
              </a:tr>
              <a:tr h="1213207">
                <a:tc>
                  <a:txBody>
                    <a:bodyPr/>
                    <a:lstStyle/>
                    <a:p>
                      <a:r>
                        <a:rPr lang="ru-RU" dirty="0"/>
                        <a:t>Иностранные языки</a:t>
                      </a:r>
                    </a:p>
                  </a:txBody>
                  <a:tcPr/>
                </a:tc>
                <a:tc>
                  <a:txBody>
                    <a:bodyPr/>
                    <a:lstStyle/>
                    <a:p>
                      <a:r>
                        <a:rPr lang="ru-RU" b="0" i="0" dirty="0">
                          <a:solidFill>
                            <a:srgbClr val="000000"/>
                          </a:solidFill>
                          <a:effectLst/>
                          <a:latin typeface="Roboto"/>
                        </a:rPr>
                        <a:t>технические средства, обеспечивающие воспроизведение аудиозаписей, содержащихся на электронных носителях, для выполнения заданий раздела «Аудирование» КИМ ЕГЭ; компьютерная техника, не имеющая доступ к информационно-телекоммуникационной сети «Интернет»; </a:t>
                      </a:r>
                      <a:r>
                        <a:rPr lang="ru-RU" b="0" i="0" dirty="0" err="1">
                          <a:solidFill>
                            <a:srgbClr val="000000"/>
                          </a:solidFill>
                          <a:effectLst/>
                          <a:latin typeface="Roboto"/>
                        </a:rPr>
                        <a:t>аудиогарнитура</a:t>
                      </a:r>
                      <a:r>
                        <a:rPr lang="ru-RU" b="0" i="0" dirty="0">
                          <a:solidFill>
                            <a:srgbClr val="000000"/>
                          </a:solidFill>
                          <a:effectLst/>
                          <a:latin typeface="Roboto"/>
                        </a:rPr>
                        <a:t> для выполнения заданий раздела «Говорение» КИМ ЕГЭ;</a:t>
                      </a:r>
                      <a:endParaRPr lang="ru-RU" dirty="0"/>
                    </a:p>
                  </a:txBody>
                  <a:tcPr/>
                </a:tc>
                <a:extLst>
                  <a:ext uri="{0D108BD9-81ED-4DB2-BD59-A6C34878D82A}">
                    <a16:rowId xmlns:a16="http://schemas.microsoft.com/office/drawing/2014/main" xmlns="" val="2109182351"/>
                  </a:ext>
                </a:extLst>
              </a:tr>
            </a:tbl>
          </a:graphicData>
        </a:graphic>
      </p:graphicFrame>
    </p:spTree>
    <p:extLst>
      <p:ext uri="{BB962C8B-B14F-4D97-AF65-F5344CB8AC3E}">
        <p14:creationId xmlns:p14="http://schemas.microsoft.com/office/powerpoint/2010/main" xmlns="" val="800070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DBBAE6F-A8DC-4B23-AD49-04235E0A0D1D}"/>
              </a:ext>
            </a:extLst>
          </p:cNvPr>
          <p:cNvSpPr>
            <a:spLocks noGrp="1"/>
          </p:cNvSpPr>
          <p:nvPr>
            <p:ph type="title"/>
          </p:nvPr>
        </p:nvSpPr>
        <p:spPr>
          <a:xfrm>
            <a:off x="0" y="260648"/>
            <a:ext cx="9036496" cy="936104"/>
          </a:xfrm>
        </p:spPr>
        <p:txBody>
          <a:bodyPr/>
          <a:lstStyle/>
          <a:p>
            <a:pPr algn="ctr"/>
            <a:r>
              <a:rPr lang="ru-RU" sz="2900" b="1" dirty="0">
                <a:solidFill>
                  <a:srgbClr val="000000"/>
                </a:solidFill>
                <a:latin typeface="Times New Roman" panose="02020603050405020304" pitchFamily="18" charset="0"/>
                <a:cs typeface="Times New Roman" panose="02020603050405020304" pitchFamily="18" charset="0"/>
              </a:rPr>
              <a:t>Допускается использование участниками экзаменов следующих средств</a:t>
            </a:r>
            <a:endParaRPr lang="ru-RU" dirty="0"/>
          </a:p>
        </p:txBody>
      </p:sp>
      <p:graphicFrame>
        <p:nvGraphicFramePr>
          <p:cNvPr id="4" name="Таблица 4">
            <a:extLst>
              <a:ext uri="{FF2B5EF4-FFF2-40B4-BE49-F238E27FC236}">
                <a16:creationId xmlns:a16="http://schemas.microsoft.com/office/drawing/2014/main" xmlns="" id="{E35ABDDA-87B8-4F95-8F81-77B325E7962C}"/>
              </a:ext>
            </a:extLst>
          </p:cNvPr>
          <p:cNvGraphicFramePr>
            <a:graphicFrameLocks noGrp="1"/>
          </p:cNvGraphicFramePr>
          <p:nvPr>
            <p:ph idx="1"/>
            <p:extLst>
              <p:ext uri="{D42A27DB-BD31-4B8C-83A1-F6EECF244321}">
                <p14:modId xmlns:p14="http://schemas.microsoft.com/office/powerpoint/2010/main" xmlns="" val="2888446509"/>
              </p:ext>
            </p:extLst>
          </p:nvPr>
        </p:nvGraphicFramePr>
        <p:xfrm>
          <a:off x="107504" y="1935162"/>
          <a:ext cx="9036496" cy="4374158"/>
        </p:xfrm>
        <a:graphic>
          <a:graphicData uri="http://schemas.openxmlformats.org/drawingml/2006/table">
            <a:tbl>
              <a:tblPr firstRow="1" bandRow="1">
                <a:tableStyleId>{5C22544A-7EE6-4342-B048-85BDC9FD1C3A}</a:tableStyleId>
              </a:tblPr>
              <a:tblGrid>
                <a:gridCol w="2383406">
                  <a:extLst>
                    <a:ext uri="{9D8B030D-6E8A-4147-A177-3AD203B41FA5}">
                      <a16:colId xmlns:a16="http://schemas.microsoft.com/office/drawing/2014/main" xmlns="" val="365816377"/>
                    </a:ext>
                  </a:extLst>
                </a:gridCol>
                <a:gridCol w="6653090">
                  <a:extLst>
                    <a:ext uri="{9D8B030D-6E8A-4147-A177-3AD203B41FA5}">
                      <a16:colId xmlns:a16="http://schemas.microsoft.com/office/drawing/2014/main" xmlns="" val="2450266793"/>
                    </a:ext>
                  </a:extLst>
                </a:gridCol>
              </a:tblGrid>
              <a:tr h="887239">
                <a:tc>
                  <a:txBody>
                    <a:bodyPr/>
                    <a:lstStyle/>
                    <a:p>
                      <a:r>
                        <a:rPr lang="ru-RU" dirty="0">
                          <a:solidFill>
                            <a:schemeClr val="tx1"/>
                          </a:solidFill>
                        </a:rPr>
                        <a:t>Предметы</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800" b="1" i="0" u="none" strike="noStrike" kern="1200" cap="none" spc="0" normalizeH="0" baseline="0" noProof="0" dirty="0">
                          <a:ln>
                            <a:noFill/>
                          </a:ln>
                          <a:solidFill>
                            <a:prstClr val="black"/>
                          </a:solidFill>
                          <a:effectLst/>
                          <a:uLnTx/>
                          <a:uFillTx/>
                          <a:latin typeface="+mn-lt"/>
                          <a:ea typeface="+mn-ea"/>
                          <a:cs typeface="+mn-cs"/>
                        </a:rPr>
                        <a:t>Средства обучения и воспитания</a:t>
                      </a:r>
                      <a:endParaRPr kumimoji="0" lang="ru-RU" sz="1800" b="1" i="0" u="none" strike="noStrike" kern="1200" cap="none" spc="0" normalizeH="0" baseline="0" noProof="0" dirty="0">
                        <a:ln>
                          <a:noFill/>
                        </a:ln>
                        <a:solidFill>
                          <a:prstClr val="white"/>
                        </a:solidFill>
                        <a:effectLst/>
                        <a:uLnTx/>
                        <a:uFillTx/>
                        <a:latin typeface="+mn-lt"/>
                        <a:ea typeface="+mn-ea"/>
                        <a:cs typeface="+mn-cs"/>
                      </a:endParaRPr>
                    </a:p>
                    <a:p>
                      <a:endParaRPr lang="ru-RU" dirty="0"/>
                    </a:p>
                  </a:txBody>
                  <a:tcPr>
                    <a:solidFill>
                      <a:schemeClr val="bg1"/>
                    </a:solidFill>
                  </a:tcPr>
                </a:tc>
                <a:extLst>
                  <a:ext uri="{0D108BD9-81ED-4DB2-BD59-A6C34878D82A}">
                    <a16:rowId xmlns:a16="http://schemas.microsoft.com/office/drawing/2014/main" xmlns="" val="1413417824"/>
                  </a:ext>
                </a:extLst>
              </a:tr>
              <a:tr h="3486919">
                <a:tc>
                  <a:txBody>
                    <a:bodyPr/>
                    <a:lstStyle/>
                    <a:p>
                      <a:r>
                        <a:rPr lang="ru-RU" dirty="0"/>
                        <a:t>Информатика и ИКТ</a:t>
                      </a:r>
                    </a:p>
                  </a:txBody>
                  <a:tcPr/>
                </a:tc>
                <a:tc>
                  <a:txBody>
                    <a:bodyPr/>
                    <a:lstStyle/>
                    <a:p>
                      <a:r>
                        <a:rPr lang="ru-RU" b="0" i="0" dirty="0">
                          <a:solidFill>
                            <a:srgbClr val="000000"/>
                          </a:solidFill>
                          <a:effectLst/>
                          <a:latin typeface="Roboto"/>
                        </a:rPr>
                        <a:t>компьютерная техника, не имеющая доступ к информационно-телекоммуникационной сети «Интернет»;</a:t>
                      </a:r>
                      <a:r>
                        <a:rPr lang="ru-RU" dirty="0"/>
                        <a:t/>
                      </a:r>
                      <a:br>
                        <a:rPr lang="ru-RU" dirty="0"/>
                      </a:br>
                      <a:endParaRPr lang="ru-RU" dirty="0"/>
                    </a:p>
                  </a:txBody>
                  <a:tcPr/>
                </a:tc>
                <a:extLst>
                  <a:ext uri="{0D108BD9-81ED-4DB2-BD59-A6C34878D82A}">
                    <a16:rowId xmlns:a16="http://schemas.microsoft.com/office/drawing/2014/main" xmlns="" val="3461369358"/>
                  </a:ext>
                </a:extLst>
              </a:tr>
            </a:tbl>
          </a:graphicData>
        </a:graphic>
      </p:graphicFrame>
    </p:spTree>
    <p:extLst>
      <p:ext uri="{BB962C8B-B14F-4D97-AF65-F5344CB8AC3E}">
        <p14:creationId xmlns:p14="http://schemas.microsoft.com/office/powerpoint/2010/main" xmlns="" val="32282945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ABDB58D-193F-4187-A674-902D65B85729}"/>
              </a:ext>
            </a:extLst>
          </p:cNvPr>
          <p:cNvSpPr>
            <a:spLocks noGrp="1"/>
          </p:cNvSpPr>
          <p:nvPr>
            <p:ph type="title"/>
          </p:nvPr>
        </p:nvSpPr>
        <p:spPr>
          <a:xfrm>
            <a:off x="107504" y="404664"/>
            <a:ext cx="8856984" cy="648072"/>
          </a:xfrm>
        </p:spPr>
        <p:txBody>
          <a:bodyPr>
            <a:noAutofit/>
          </a:bodyPr>
          <a:lstStyle/>
          <a:p>
            <a:r>
              <a:rPr lang="ru-RU" sz="4000" dirty="0"/>
              <a:t>Выбор экзаменов (116 выпускников)</a:t>
            </a:r>
          </a:p>
        </p:txBody>
      </p:sp>
      <p:graphicFrame>
        <p:nvGraphicFramePr>
          <p:cNvPr id="4" name="Таблица 4">
            <a:extLst>
              <a:ext uri="{FF2B5EF4-FFF2-40B4-BE49-F238E27FC236}">
                <a16:creationId xmlns:a16="http://schemas.microsoft.com/office/drawing/2014/main" xmlns="" id="{64341B5A-4D17-4702-AADF-9DABC2F864A3}"/>
              </a:ext>
            </a:extLst>
          </p:cNvPr>
          <p:cNvGraphicFramePr>
            <a:graphicFrameLocks noGrp="1"/>
          </p:cNvGraphicFramePr>
          <p:nvPr>
            <p:ph idx="1"/>
            <p:extLst>
              <p:ext uri="{D42A27DB-BD31-4B8C-83A1-F6EECF244321}">
                <p14:modId xmlns:p14="http://schemas.microsoft.com/office/powerpoint/2010/main" xmlns="" val="571783643"/>
              </p:ext>
            </p:extLst>
          </p:nvPr>
        </p:nvGraphicFramePr>
        <p:xfrm>
          <a:off x="107504" y="1052737"/>
          <a:ext cx="8784976" cy="5908181"/>
        </p:xfrm>
        <a:graphic>
          <a:graphicData uri="http://schemas.openxmlformats.org/drawingml/2006/table">
            <a:tbl>
              <a:tblPr firstRow="1" bandRow="1">
                <a:tableStyleId>{5C22544A-7EE6-4342-B048-85BDC9FD1C3A}</a:tableStyleId>
              </a:tblPr>
              <a:tblGrid>
                <a:gridCol w="4392488">
                  <a:extLst>
                    <a:ext uri="{9D8B030D-6E8A-4147-A177-3AD203B41FA5}">
                      <a16:colId xmlns:a16="http://schemas.microsoft.com/office/drawing/2014/main" xmlns="" val="2595920967"/>
                    </a:ext>
                  </a:extLst>
                </a:gridCol>
                <a:gridCol w="4392488">
                  <a:extLst>
                    <a:ext uri="{9D8B030D-6E8A-4147-A177-3AD203B41FA5}">
                      <a16:colId xmlns:a16="http://schemas.microsoft.com/office/drawing/2014/main" xmlns="" val="1163135928"/>
                    </a:ext>
                  </a:extLst>
                </a:gridCol>
              </a:tblGrid>
              <a:tr h="421781">
                <a:tc>
                  <a:txBody>
                    <a:bodyPr/>
                    <a:lstStyle/>
                    <a:p>
                      <a:r>
                        <a:rPr lang="ru-RU" dirty="0">
                          <a:solidFill>
                            <a:schemeClr val="tx1"/>
                          </a:solidFill>
                        </a:rPr>
                        <a:t>Предметы</a:t>
                      </a:r>
                    </a:p>
                  </a:txBody>
                  <a:tcPr>
                    <a:solidFill>
                      <a:schemeClr val="bg1"/>
                    </a:solidFill>
                  </a:tcPr>
                </a:tc>
                <a:tc>
                  <a:txBody>
                    <a:bodyPr/>
                    <a:lstStyle/>
                    <a:p>
                      <a:r>
                        <a:rPr lang="ru-RU" dirty="0">
                          <a:solidFill>
                            <a:schemeClr val="tx1"/>
                          </a:solidFill>
                        </a:rPr>
                        <a:t>Количество учащихся</a:t>
                      </a:r>
                    </a:p>
                  </a:txBody>
                  <a:tcPr>
                    <a:solidFill>
                      <a:schemeClr val="bg1"/>
                    </a:solidFill>
                  </a:tcPr>
                </a:tc>
                <a:extLst>
                  <a:ext uri="{0D108BD9-81ED-4DB2-BD59-A6C34878D82A}">
                    <a16:rowId xmlns:a16="http://schemas.microsoft.com/office/drawing/2014/main" xmlns="" val="2031876819"/>
                  </a:ext>
                </a:extLst>
              </a:tr>
              <a:tr h="448624">
                <a:tc>
                  <a:txBody>
                    <a:bodyPr/>
                    <a:lstStyle/>
                    <a:p>
                      <a:r>
                        <a:rPr lang="ru-RU" dirty="0"/>
                        <a:t>Русский язык</a:t>
                      </a:r>
                    </a:p>
                  </a:txBody>
                  <a:tcPr/>
                </a:tc>
                <a:tc>
                  <a:txBody>
                    <a:bodyPr/>
                    <a:lstStyle/>
                    <a:p>
                      <a:r>
                        <a:rPr lang="ru-RU" sz="2400" dirty="0" smtClean="0"/>
                        <a:t>116</a:t>
                      </a:r>
                      <a:endParaRPr lang="ru-RU" sz="2400" dirty="0"/>
                    </a:p>
                  </a:txBody>
                  <a:tcPr/>
                </a:tc>
                <a:extLst>
                  <a:ext uri="{0D108BD9-81ED-4DB2-BD59-A6C34878D82A}">
                    <a16:rowId xmlns:a16="http://schemas.microsoft.com/office/drawing/2014/main" xmlns="" val="966589411"/>
                  </a:ext>
                </a:extLst>
              </a:tr>
              <a:tr h="448624">
                <a:tc>
                  <a:txBody>
                    <a:bodyPr/>
                    <a:lstStyle/>
                    <a:p>
                      <a:r>
                        <a:rPr lang="ru-RU" dirty="0"/>
                        <a:t>Математика Профильный уровень</a:t>
                      </a:r>
                    </a:p>
                  </a:txBody>
                  <a:tcPr/>
                </a:tc>
                <a:tc>
                  <a:txBody>
                    <a:bodyPr/>
                    <a:lstStyle/>
                    <a:p>
                      <a:r>
                        <a:rPr lang="ru-RU" sz="2400" dirty="0" smtClean="0"/>
                        <a:t>59</a:t>
                      </a:r>
                      <a:endParaRPr lang="ru-RU" sz="2400" dirty="0"/>
                    </a:p>
                  </a:txBody>
                  <a:tcPr/>
                </a:tc>
                <a:extLst>
                  <a:ext uri="{0D108BD9-81ED-4DB2-BD59-A6C34878D82A}">
                    <a16:rowId xmlns:a16="http://schemas.microsoft.com/office/drawing/2014/main" xmlns="" val="1518697467"/>
                  </a:ext>
                </a:extLst>
              </a:tr>
              <a:tr h="448624">
                <a:tc>
                  <a:txBody>
                    <a:bodyPr/>
                    <a:lstStyle/>
                    <a:p>
                      <a:r>
                        <a:rPr lang="ru-RU" dirty="0"/>
                        <a:t>Математика Базовый уровень</a:t>
                      </a:r>
                    </a:p>
                  </a:txBody>
                  <a:tcPr/>
                </a:tc>
                <a:tc>
                  <a:txBody>
                    <a:bodyPr/>
                    <a:lstStyle/>
                    <a:p>
                      <a:r>
                        <a:rPr lang="ru-RU" sz="2400" dirty="0" smtClean="0"/>
                        <a:t>57</a:t>
                      </a:r>
                      <a:endParaRPr lang="ru-RU" sz="2400" dirty="0"/>
                    </a:p>
                  </a:txBody>
                  <a:tcPr/>
                </a:tc>
                <a:extLst>
                  <a:ext uri="{0D108BD9-81ED-4DB2-BD59-A6C34878D82A}">
                    <a16:rowId xmlns:a16="http://schemas.microsoft.com/office/drawing/2014/main" xmlns="" val="4036462839"/>
                  </a:ext>
                </a:extLst>
              </a:tr>
              <a:tr h="448624">
                <a:tc>
                  <a:txBody>
                    <a:bodyPr/>
                    <a:lstStyle/>
                    <a:p>
                      <a:r>
                        <a:rPr lang="ru-RU" dirty="0"/>
                        <a:t>Физика</a:t>
                      </a:r>
                    </a:p>
                  </a:txBody>
                  <a:tcPr/>
                </a:tc>
                <a:tc>
                  <a:txBody>
                    <a:bodyPr/>
                    <a:lstStyle/>
                    <a:p>
                      <a:r>
                        <a:rPr lang="ru-RU" sz="2400" dirty="0" smtClean="0"/>
                        <a:t>15</a:t>
                      </a:r>
                      <a:endParaRPr lang="ru-RU" sz="2400" dirty="0"/>
                    </a:p>
                  </a:txBody>
                  <a:tcPr/>
                </a:tc>
                <a:extLst>
                  <a:ext uri="{0D108BD9-81ED-4DB2-BD59-A6C34878D82A}">
                    <a16:rowId xmlns:a16="http://schemas.microsoft.com/office/drawing/2014/main" xmlns="" val="2381913279"/>
                  </a:ext>
                </a:extLst>
              </a:tr>
              <a:tr h="448624">
                <a:tc>
                  <a:txBody>
                    <a:bodyPr/>
                    <a:lstStyle/>
                    <a:p>
                      <a:r>
                        <a:rPr lang="ru-RU" dirty="0"/>
                        <a:t>Химия</a:t>
                      </a:r>
                    </a:p>
                  </a:txBody>
                  <a:tcPr/>
                </a:tc>
                <a:tc>
                  <a:txBody>
                    <a:bodyPr/>
                    <a:lstStyle/>
                    <a:p>
                      <a:r>
                        <a:rPr lang="ru-RU" sz="2400" dirty="0" smtClean="0"/>
                        <a:t>24</a:t>
                      </a:r>
                      <a:endParaRPr lang="ru-RU" sz="2400" dirty="0"/>
                    </a:p>
                  </a:txBody>
                  <a:tcPr/>
                </a:tc>
                <a:extLst>
                  <a:ext uri="{0D108BD9-81ED-4DB2-BD59-A6C34878D82A}">
                    <a16:rowId xmlns:a16="http://schemas.microsoft.com/office/drawing/2014/main" xmlns="" val="2183183978"/>
                  </a:ext>
                </a:extLst>
              </a:tr>
              <a:tr h="448624">
                <a:tc>
                  <a:txBody>
                    <a:bodyPr/>
                    <a:lstStyle/>
                    <a:p>
                      <a:r>
                        <a:rPr lang="ru-RU" dirty="0"/>
                        <a:t>Биология</a:t>
                      </a:r>
                    </a:p>
                  </a:txBody>
                  <a:tcPr/>
                </a:tc>
                <a:tc>
                  <a:txBody>
                    <a:bodyPr/>
                    <a:lstStyle/>
                    <a:p>
                      <a:r>
                        <a:rPr lang="ru-RU" sz="2400" dirty="0" smtClean="0"/>
                        <a:t>32</a:t>
                      </a:r>
                      <a:endParaRPr lang="ru-RU" sz="2400" dirty="0"/>
                    </a:p>
                  </a:txBody>
                  <a:tcPr/>
                </a:tc>
                <a:extLst>
                  <a:ext uri="{0D108BD9-81ED-4DB2-BD59-A6C34878D82A}">
                    <a16:rowId xmlns:a16="http://schemas.microsoft.com/office/drawing/2014/main" xmlns="" val="3699993353"/>
                  </a:ext>
                </a:extLst>
              </a:tr>
              <a:tr h="448624">
                <a:tc>
                  <a:txBody>
                    <a:bodyPr/>
                    <a:lstStyle/>
                    <a:p>
                      <a:r>
                        <a:rPr lang="ru-RU" dirty="0"/>
                        <a:t>История</a:t>
                      </a:r>
                    </a:p>
                  </a:txBody>
                  <a:tcPr/>
                </a:tc>
                <a:tc>
                  <a:txBody>
                    <a:bodyPr/>
                    <a:lstStyle/>
                    <a:p>
                      <a:r>
                        <a:rPr lang="ru-RU" sz="2400" dirty="0" smtClean="0"/>
                        <a:t>10</a:t>
                      </a:r>
                      <a:endParaRPr lang="ru-RU" sz="2400" dirty="0"/>
                    </a:p>
                  </a:txBody>
                  <a:tcPr/>
                </a:tc>
                <a:extLst>
                  <a:ext uri="{0D108BD9-81ED-4DB2-BD59-A6C34878D82A}">
                    <a16:rowId xmlns:a16="http://schemas.microsoft.com/office/drawing/2014/main" xmlns="" val="2650547761"/>
                  </a:ext>
                </a:extLst>
              </a:tr>
              <a:tr h="448624">
                <a:tc>
                  <a:txBody>
                    <a:bodyPr/>
                    <a:lstStyle/>
                    <a:p>
                      <a:r>
                        <a:rPr lang="ru-RU" dirty="0"/>
                        <a:t>Обществознание</a:t>
                      </a:r>
                    </a:p>
                  </a:txBody>
                  <a:tcPr/>
                </a:tc>
                <a:tc>
                  <a:txBody>
                    <a:bodyPr/>
                    <a:lstStyle/>
                    <a:p>
                      <a:r>
                        <a:rPr lang="ru-RU" sz="2400" dirty="0" smtClean="0"/>
                        <a:t>48</a:t>
                      </a:r>
                      <a:endParaRPr lang="ru-RU" sz="2400" dirty="0"/>
                    </a:p>
                  </a:txBody>
                  <a:tcPr/>
                </a:tc>
                <a:extLst>
                  <a:ext uri="{0D108BD9-81ED-4DB2-BD59-A6C34878D82A}">
                    <a16:rowId xmlns:a16="http://schemas.microsoft.com/office/drawing/2014/main" xmlns="" val="123504078"/>
                  </a:ext>
                </a:extLst>
              </a:tr>
              <a:tr h="448624">
                <a:tc>
                  <a:txBody>
                    <a:bodyPr/>
                    <a:lstStyle/>
                    <a:p>
                      <a:r>
                        <a:rPr lang="ru-RU" dirty="0"/>
                        <a:t>География</a:t>
                      </a:r>
                    </a:p>
                  </a:txBody>
                  <a:tcPr/>
                </a:tc>
                <a:tc>
                  <a:txBody>
                    <a:bodyPr/>
                    <a:lstStyle/>
                    <a:p>
                      <a:r>
                        <a:rPr lang="ru-RU" sz="2400" dirty="0" smtClean="0"/>
                        <a:t>3</a:t>
                      </a:r>
                      <a:endParaRPr lang="ru-RU" sz="2400" dirty="0"/>
                    </a:p>
                  </a:txBody>
                  <a:tcPr/>
                </a:tc>
                <a:extLst>
                  <a:ext uri="{0D108BD9-81ED-4DB2-BD59-A6C34878D82A}">
                    <a16:rowId xmlns:a16="http://schemas.microsoft.com/office/drawing/2014/main" xmlns="" val="136127847"/>
                  </a:ext>
                </a:extLst>
              </a:tr>
              <a:tr h="448624">
                <a:tc>
                  <a:txBody>
                    <a:bodyPr/>
                    <a:lstStyle/>
                    <a:p>
                      <a:r>
                        <a:rPr lang="ru-RU" dirty="0"/>
                        <a:t>Английский язык</a:t>
                      </a:r>
                    </a:p>
                  </a:txBody>
                  <a:tcPr/>
                </a:tc>
                <a:tc>
                  <a:txBody>
                    <a:bodyPr/>
                    <a:lstStyle/>
                    <a:p>
                      <a:r>
                        <a:rPr lang="ru-RU" sz="2400" dirty="0" smtClean="0"/>
                        <a:t>11</a:t>
                      </a:r>
                      <a:endParaRPr lang="ru-RU" sz="2400" dirty="0"/>
                    </a:p>
                  </a:txBody>
                  <a:tcPr/>
                </a:tc>
                <a:extLst>
                  <a:ext uri="{0D108BD9-81ED-4DB2-BD59-A6C34878D82A}">
                    <a16:rowId xmlns:a16="http://schemas.microsoft.com/office/drawing/2014/main" xmlns="" val="3899802444"/>
                  </a:ext>
                </a:extLst>
              </a:tr>
              <a:tr h="448624">
                <a:tc>
                  <a:txBody>
                    <a:bodyPr/>
                    <a:lstStyle/>
                    <a:p>
                      <a:r>
                        <a:rPr lang="ru-RU" dirty="0"/>
                        <a:t>Информатика</a:t>
                      </a:r>
                    </a:p>
                  </a:txBody>
                  <a:tcPr/>
                </a:tc>
                <a:tc>
                  <a:txBody>
                    <a:bodyPr/>
                    <a:lstStyle/>
                    <a:p>
                      <a:r>
                        <a:rPr lang="ru-RU" sz="2400" dirty="0" smtClean="0"/>
                        <a:t>23</a:t>
                      </a:r>
                      <a:endParaRPr lang="ru-RU" sz="2400" dirty="0"/>
                    </a:p>
                  </a:txBody>
                  <a:tcPr/>
                </a:tc>
                <a:extLst>
                  <a:ext uri="{0D108BD9-81ED-4DB2-BD59-A6C34878D82A}">
                    <a16:rowId xmlns:a16="http://schemas.microsoft.com/office/drawing/2014/main" xmlns="" val="1670532159"/>
                  </a:ext>
                </a:extLst>
              </a:tr>
              <a:tr h="448624">
                <a:tc>
                  <a:txBody>
                    <a:bodyPr/>
                    <a:lstStyle/>
                    <a:p>
                      <a:r>
                        <a:rPr lang="ru-RU" dirty="0"/>
                        <a:t>Литература</a:t>
                      </a:r>
                    </a:p>
                  </a:txBody>
                  <a:tcPr/>
                </a:tc>
                <a:tc>
                  <a:txBody>
                    <a:bodyPr/>
                    <a:lstStyle/>
                    <a:p>
                      <a:r>
                        <a:rPr lang="ru-RU" sz="2400" dirty="0" smtClean="0"/>
                        <a:t>7</a:t>
                      </a:r>
                      <a:endParaRPr lang="ru-RU" sz="2400" dirty="0"/>
                    </a:p>
                  </a:txBody>
                  <a:tcPr/>
                </a:tc>
                <a:extLst>
                  <a:ext uri="{0D108BD9-81ED-4DB2-BD59-A6C34878D82A}">
                    <a16:rowId xmlns:a16="http://schemas.microsoft.com/office/drawing/2014/main" xmlns="" val="1662193808"/>
                  </a:ext>
                </a:extLst>
              </a:tr>
            </a:tbl>
          </a:graphicData>
        </a:graphic>
      </p:graphicFrame>
    </p:spTree>
    <p:extLst>
      <p:ext uri="{BB962C8B-B14F-4D97-AF65-F5344CB8AC3E}">
        <p14:creationId xmlns:p14="http://schemas.microsoft.com/office/powerpoint/2010/main" xmlns="" val="3731054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9B88F53-249F-439D-9C09-6DD8BBD0E265}"/>
              </a:ext>
            </a:extLst>
          </p:cNvPr>
          <p:cNvSpPr>
            <a:spLocks noGrp="1"/>
          </p:cNvSpPr>
          <p:nvPr>
            <p:ph type="title"/>
          </p:nvPr>
        </p:nvSpPr>
        <p:spPr>
          <a:xfrm>
            <a:off x="457200" y="188640"/>
            <a:ext cx="8229600" cy="720080"/>
          </a:xfrm>
        </p:spPr>
        <p:txBody>
          <a:bodyPr>
            <a:normAutofit fontScale="90000"/>
          </a:bodyPr>
          <a:lstStyle/>
          <a:p>
            <a:r>
              <a:rPr lang="ru-RU" dirty="0"/>
              <a:t>Выбор экзаменов   в </a:t>
            </a:r>
            <a:r>
              <a:rPr lang="ru-RU" dirty="0" smtClean="0"/>
              <a:t>2025</a:t>
            </a:r>
            <a:endParaRPr lang="ru-RU" dirty="0"/>
          </a:p>
        </p:txBody>
      </p:sp>
      <p:graphicFrame>
        <p:nvGraphicFramePr>
          <p:cNvPr id="9" name="Объект 8">
            <a:extLst>
              <a:ext uri="{FF2B5EF4-FFF2-40B4-BE49-F238E27FC236}">
                <a16:creationId xmlns:a16="http://schemas.microsoft.com/office/drawing/2014/main" xmlns="" id="{4CF4AF4B-1FE8-4704-AE34-843CC3C2A798}"/>
              </a:ext>
            </a:extLst>
          </p:cNvPr>
          <p:cNvGraphicFramePr>
            <a:graphicFrameLocks noGrp="1"/>
          </p:cNvGraphicFramePr>
          <p:nvPr>
            <p:ph idx="1"/>
            <p:extLst>
              <p:ext uri="{D42A27DB-BD31-4B8C-83A1-F6EECF244321}">
                <p14:modId xmlns:p14="http://schemas.microsoft.com/office/powerpoint/2010/main" xmlns="" val="3512406912"/>
              </p:ext>
            </p:extLst>
          </p:nvPr>
        </p:nvGraphicFramePr>
        <p:xfrm>
          <a:off x="251520" y="1124744"/>
          <a:ext cx="8606760" cy="55904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4253124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548680"/>
            <a:ext cx="8712968" cy="1224136"/>
          </a:xfrm>
        </p:spPr>
        <p:txBody>
          <a:bodyPr>
            <a:normAutofit/>
          </a:bodyPr>
          <a:lstStyle/>
          <a:p>
            <a:pPr algn="ctr" fontAlgn="base"/>
            <a:r>
              <a:rPr lang="ru-RU" sz="2800" b="1" dirty="0">
                <a:solidFill>
                  <a:srgbClr val="000000"/>
                </a:solidFill>
                <a:latin typeface="Arial"/>
              </a:rPr>
              <a:t>Во время экзамена запрещается</a:t>
            </a:r>
            <a:r>
              <a:rPr lang="ru-RU" b="1" dirty="0">
                <a:solidFill>
                  <a:srgbClr val="000000"/>
                </a:solidFill>
                <a:latin typeface="Arial"/>
              </a:rPr>
              <a:t/>
            </a:r>
            <a:br>
              <a:rPr lang="ru-RU" b="1" dirty="0">
                <a:solidFill>
                  <a:srgbClr val="000000"/>
                </a:solidFill>
                <a:latin typeface="Arial"/>
              </a:rPr>
            </a:br>
            <a:r>
              <a:rPr lang="ru-RU" sz="3600" b="1" cap="all" dirty="0">
                <a:solidFill>
                  <a:srgbClr val="4E3B30"/>
                </a:solidFill>
                <a:effectLst>
                  <a:reflection blurRad="12700" stA="48000" endA="300" endPos="55000" dir="5400000" sy="-90000" algn="bl" rotWithShape="0"/>
                </a:effectLst>
                <a:latin typeface="Arial"/>
              </a:rPr>
              <a:t> </a:t>
            </a:r>
            <a:endParaRPr lang="ru-RU" dirty="0">
              <a:solidFill>
                <a:srgbClr val="000000"/>
              </a:solidFill>
              <a:latin typeface="Arial"/>
            </a:endParaRPr>
          </a:p>
        </p:txBody>
      </p:sp>
      <p:sp>
        <p:nvSpPr>
          <p:cNvPr id="3" name="Объект 2"/>
          <p:cNvSpPr>
            <a:spLocks noGrp="1"/>
          </p:cNvSpPr>
          <p:nvPr>
            <p:ph idx="1"/>
          </p:nvPr>
        </p:nvSpPr>
        <p:spPr>
          <a:xfrm>
            <a:off x="251520" y="1340768"/>
            <a:ext cx="8435280" cy="5328592"/>
          </a:xfrm>
        </p:spPr>
        <p:txBody>
          <a:bodyPr>
            <a:normAutofit lnSpcReduction="10000"/>
          </a:bodyPr>
          <a:lstStyle/>
          <a:p>
            <a:pPr marL="342900" lvl="0" indent="-342900">
              <a:buClr>
                <a:srgbClr val="F0A22E"/>
              </a:buClr>
              <a:buSzPct val="70000"/>
              <a:buFont typeface="Wingdings 2"/>
              <a:buChar char=""/>
            </a:pPr>
            <a:r>
              <a:rPr lang="ru-RU" sz="2000" b="1" dirty="0">
                <a:solidFill>
                  <a:srgbClr val="4E3B30"/>
                </a:solidFill>
                <a:latin typeface="Times New Roman"/>
              </a:rPr>
              <a:t>Наличие и использование средств связи, электронно-вычислительной техники, фото, аудио и видеоаппаратуру, справочных материалов, письменных заметок и иных средств хранения и передачи информации</a:t>
            </a:r>
          </a:p>
          <a:p>
            <a:pPr marL="342900" lvl="0" indent="-342900">
              <a:buClr>
                <a:srgbClr val="F0A22E"/>
              </a:buClr>
              <a:buSzPct val="70000"/>
              <a:buFont typeface="Wingdings 2"/>
              <a:buChar char=""/>
            </a:pPr>
            <a:r>
              <a:rPr lang="ru-RU" sz="2000" b="1" dirty="0">
                <a:solidFill>
                  <a:srgbClr val="4E3B30"/>
                </a:solidFill>
                <a:latin typeface="Times New Roman"/>
              </a:rPr>
              <a:t>Вынос из аудиторий и ППЭ </a:t>
            </a:r>
            <a:r>
              <a:rPr lang="ru-RU" sz="2000" b="1" dirty="0" err="1">
                <a:solidFill>
                  <a:srgbClr val="4E3B30"/>
                </a:solidFill>
                <a:latin typeface="Times New Roman"/>
              </a:rPr>
              <a:t>КИМов</a:t>
            </a:r>
            <a:r>
              <a:rPr lang="ru-RU" sz="2000" b="1" dirty="0">
                <a:solidFill>
                  <a:srgbClr val="4E3B30"/>
                </a:solidFill>
                <a:latin typeface="Times New Roman"/>
              </a:rPr>
              <a:t> в бумажном и электронном виде, их фотографирование</a:t>
            </a:r>
          </a:p>
          <a:p>
            <a:pPr marL="342900" lvl="0" indent="-342900">
              <a:buClr>
                <a:srgbClr val="F0A22E"/>
              </a:buClr>
              <a:buSzPct val="70000"/>
              <a:buFont typeface="Wingdings 2"/>
              <a:buChar char=""/>
            </a:pPr>
            <a:r>
              <a:rPr lang="ru-RU" sz="2000" b="1" dirty="0">
                <a:solidFill>
                  <a:srgbClr val="4E3B30"/>
                </a:solidFill>
                <a:latin typeface="Times New Roman"/>
              </a:rPr>
              <a:t>разговоры,  вставания с мест,  пересаживания, </a:t>
            </a:r>
            <a:endParaRPr lang="ru-RU" sz="2000" dirty="0">
              <a:solidFill>
                <a:srgbClr val="4E3B30"/>
              </a:solidFill>
              <a:latin typeface="Times New Roman"/>
            </a:endParaRPr>
          </a:p>
          <a:p>
            <a:pPr marL="342900" lvl="0" indent="-342900">
              <a:buClr>
                <a:srgbClr val="F0A22E"/>
              </a:buClr>
              <a:buSzPct val="70000"/>
              <a:buFont typeface="Wingdings 2"/>
              <a:buChar char=""/>
            </a:pPr>
            <a:r>
              <a:rPr lang="ru-RU" sz="2000" b="1" dirty="0">
                <a:solidFill>
                  <a:srgbClr val="4E3B30"/>
                </a:solidFill>
                <a:latin typeface="Times New Roman"/>
              </a:rPr>
              <a:t>обмен любыми материалами и предметами,  оказание содействия  другим участникам ЕГЭ</a:t>
            </a:r>
            <a:endParaRPr lang="ru-RU" sz="2000" dirty="0">
              <a:solidFill>
                <a:srgbClr val="4E3B30"/>
              </a:solidFill>
              <a:latin typeface="Times New Roman"/>
            </a:endParaRPr>
          </a:p>
          <a:p>
            <a:pPr marL="342900" lvl="0" indent="-342900">
              <a:buClr>
                <a:srgbClr val="F0A22E"/>
              </a:buClr>
              <a:buSzPct val="70000"/>
              <a:buFont typeface="Wingdings 2"/>
              <a:buChar char=""/>
            </a:pPr>
            <a:r>
              <a:rPr lang="ru-RU" sz="2000" b="1" dirty="0">
                <a:solidFill>
                  <a:srgbClr val="4E3B30"/>
                </a:solidFill>
                <a:latin typeface="Times New Roman"/>
              </a:rPr>
              <a:t>пользование справочными материалами кроме тех, которые находятся в </a:t>
            </a:r>
            <a:r>
              <a:rPr lang="ru-RU" sz="2000" b="1" dirty="0" err="1">
                <a:solidFill>
                  <a:srgbClr val="4E3B30"/>
                </a:solidFill>
                <a:latin typeface="Times New Roman"/>
              </a:rPr>
              <a:t>КИМах</a:t>
            </a:r>
            <a:r>
              <a:rPr lang="ru-RU" sz="2000" b="1" dirty="0">
                <a:solidFill>
                  <a:srgbClr val="4E3B30"/>
                </a:solidFill>
                <a:latin typeface="Times New Roman"/>
              </a:rPr>
              <a:t>, </a:t>
            </a:r>
            <a:endParaRPr lang="ru-RU" sz="2000" dirty="0">
              <a:solidFill>
                <a:srgbClr val="4E3B30"/>
              </a:solidFill>
              <a:latin typeface="Times New Roman"/>
            </a:endParaRPr>
          </a:p>
          <a:p>
            <a:pPr marL="342900" lvl="0" indent="-342900">
              <a:buClr>
                <a:srgbClr val="F0A22E"/>
              </a:buClr>
              <a:buSzPct val="70000"/>
              <a:buFont typeface="Wingdings 2"/>
              <a:buChar char=""/>
            </a:pPr>
            <a:r>
              <a:rPr lang="ru-RU" sz="2000" b="1" dirty="0">
                <a:solidFill>
                  <a:srgbClr val="4E3B30"/>
                </a:solidFill>
                <a:latin typeface="Times New Roman"/>
              </a:rPr>
              <a:t>хождение по ППЭ во время экзамена без сопровождения;</a:t>
            </a:r>
            <a:r>
              <a:rPr lang="ru-RU" sz="2000" b="1" i="1" dirty="0">
                <a:solidFill>
                  <a:srgbClr val="4E3B30"/>
                </a:solidFill>
                <a:latin typeface="Times New Roman"/>
              </a:rPr>
              <a:t> </a:t>
            </a:r>
            <a:endParaRPr lang="ru-RU" sz="2000" dirty="0">
              <a:solidFill>
                <a:srgbClr val="4E3B30"/>
              </a:solidFill>
              <a:latin typeface="Times New Roman"/>
            </a:endParaRPr>
          </a:p>
          <a:p>
            <a:pPr marL="342900" lvl="0" indent="-342900">
              <a:buClr>
                <a:srgbClr val="F0A22E"/>
              </a:buClr>
              <a:buSzPct val="70000"/>
              <a:buFont typeface="Wingdings 2"/>
              <a:buChar char=""/>
            </a:pPr>
            <a:r>
              <a:rPr lang="ru-RU" sz="2000" dirty="0">
                <a:solidFill>
                  <a:srgbClr val="4E3B30"/>
                </a:solidFill>
                <a:latin typeface="Times New Roman"/>
              </a:rPr>
              <a:t>Пользование указанными материалами и средствами </a:t>
            </a:r>
            <a:r>
              <a:rPr lang="ru-RU" sz="2000" b="1" u="sng" dirty="0">
                <a:solidFill>
                  <a:srgbClr val="4E3B30"/>
                </a:solidFill>
                <a:latin typeface="Times New Roman"/>
              </a:rPr>
              <a:t>запрещено как в аудитории, так и во всем ППЭ</a:t>
            </a:r>
            <a:r>
              <a:rPr lang="ru-RU" sz="2000" dirty="0">
                <a:solidFill>
                  <a:srgbClr val="4E3B30"/>
                </a:solidFill>
                <a:latin typeface="Times New Roman"/>
              </a:rPr>
              <a:t> на протяжении всего экзамена. </a:t>
            </a:r>
          </a:p>
          <a:p>
            <a:pPr marL="342900" lvl="0" indent="-342900">
              <a:buClr>
                <a:srgbClr val="F0A22E"/>
              </a:buClr>
              <a:buSzPct val="70000"/>
              <a:buFont typeface="Wingdings 2"/>
              <a:buChar char=""/>
            </a:pPr>
            <a:r>
              <a:rPr lang="ru-RU" sz="1400" b="1" i="1" dirty="0">
                <a:solidFill>
                  <a:srgbClr val="4E3B30"/>
                </a:solidFill>
                <a:latin typeface="Times New Roman"/>
              </a:rPr>
              <a:t>Примечание. </a:t>
            </a:r>
            <a:r>
              <a:rPr lang="ru-RU" sz="1400" i="1" dirty="0">
                <a:solidFill>
                  <a:srgbClr val="4E3B30"/>
                </a:solidFill>
                <a:latin typeface="Times New Roman"/>
              </a:rPr>
              <a:t>При нарушении настоящих требований и отказе в их соблюдении  организаторы совместно с уполномоченным представителем ГЭК </a:t>
            </a:r>
            <a:r>
              <a:rPr lang="ru-RU" sz="1400" b="1" i="1" dirty="0">
                <a:solidFill>
                  <a:srgbClr val="4E3B30"/>
                </a:solidFill>
                <a:latin typeface="Times New Roman"/>
              </a:rPr>
              <a:t>вправе</a:t>
            </a:r>
            <a:r>
              <a:rPr lang="ru-RU" sz="1400" i="1" dirty="0">
                <a:solidFill>
                  <a:srgbClr val="4E3B30"/>
                </a:solidFill>
                <a:latin typeface="Times New Roman"/>
              </a:rPr>
              <a:t> удалить участника ЕГЭ с экзамена с внесением записи в протокол проведения экзамена в аудитории с указанием причины удаления. На бланках проставляется метка о факте удаления с экзамена.</a:t>
            </a:r>
            <a:endParaRPr lang="ru-RU" sz="1400" dirty="0">
              <a:solidFill>
                <a:srgbClr val="4E3B30"/>
              </a:solidFill>
              <a:latin typeface="Times New Roman"/>
            </a:endParaRPr>
          </a:p>
          <a:p>
            <a:endParaRPr lang="ru-RU" dirty="0"/>
          </a:p>
        </p:txBody>
      </p:sp>
    </p:spTree>
    <p:extLst>
      <p:ext uri="{BB962C8B-B14F-4D97-AF65-F5344CB8AC3E}">
        <p14:creationId xmlns:p14="http://schemas.microsoft.com/office/powerpoint/2010/main" xmlns="" val="4849827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60648"/>
            <a:ext cx="8435280" cy="1440160"/>
          </a:xfrm>
        </p:spPr>
        <p:txBody>
          <a:bodyPr>
            <a:normAutofit fontScale="90000"/>
          </a:bodyPr>
          <a:lstStyle/>
          <a:p>
            <a:pPr fontAlgn="base"/>
            <a:r>
              <a:rPr lang="ru-RU" b="1" dirty="0">
                <a:solidFill>
                  <a:srgbClr val="000000"/>
                </a:solidFill>
                <a:latin typeface="Arial"/>
              </a:rPr>
              <a:t/>
            </a:r>
            <a:br>
              <a:rPr lang="ru-RU" b="1" dirty="0">
                <a:solidFill>
                  <a:srgbClr val="000000"/>
                </a:solidFill>
                <a:latin typeface="Arial"/>
              </a:rPr>
            </a:br>
            <a:r>
              <a:rPr lang="ru-RU" sz="3600" b="1" dirty="0">
                <a:solidFill>
                  <a:srgbClr val="000000"/>
                </a:solidFill>
                <a:latin typeface="Arial"/>
              </a:rPr>
              <a:t>Минимальные баллы ЕГЭ для получения аттестата   о среднем общем образовании</a:t>
            </a:r>
            <a:endParaRPr lang="ru-RU" dirty="0"/>
          </a:p>
        </p:txBody>
      </p:sp>
      <p:sp>
        <p:nvSpPr>
          <p:cNvPr id="3" name="Объект 2"/>
          <p:cNvSpPr>
            <a:spLocks noGrp="1"/>
          </p:cNvSpPr>
          <p:nvPr>
            <p:ph idx="1"/>
          </p:nvPr>
        </p:nvSpPr>
        <p:spPr>
          <a:xfrm>
            <a:off x="251520" y="1772816"/>
            <a:ext cx="8435280" cy="4824536"/>
          </a:xfrm>
        </p:spPr>
        <p:txBody>
          <a:bodyPr/>
          <a:lstStyle/>
          <a:p>
            <a:pPr>
              <a:buFont typeface="Arial"/>
              <a:buChar char="•"/>
            </a:pPr>
            <a:r>
              <a:rPr lang="ru-RU" sz="4000" dirty="0">
                <a:solidFill>
                  <a:srgbClr val="000000"/>
                </a:solidFill>
                <a:latin typeface="Arial"/>
              </a:rPr>
              <a:t>Русский язык - 24 балла</a:t>
            </a:r>
          </a:p>
          <a:p>
            <a:pPr>
              <a:buFont typeface="Arial"/>
              <a:buChar char="•"/>
            </a:pPr>
            <a:r>
              <a:rPr lang="ru-RU" sz="4000" dirty="0">
                <a:solidFill>
                  <a:srgbClr val="000000"/>
                </a:solidFill>
                <a:latin typeface="Arial"/>
              </a:rPr>
              <a:t>Математика (профиль) - 27 баллов</a:t>
            </a:r>
          </a:p>
          <a:p>
            <a:pPr>
              <a:buFont typeface="Arial"/>
              <a:buChar char="•"/>
            </a:pPr>
            <a:r>
              <a:rPr lang="ru-RU" sz="4000" dirty="0">
                <a:solidFill>
                  <a:srgbClr val="000000"/>
                </a:solidFill>
                <a:latin typeface="Arial"/>
              </a:rPr>
              <a:t>Математика (база) - 3 (оценка)</a:t>
            </a:r>
          </a:p>
          <a:p>
            <a:endParaRPr lang="ru-RU" dirty="0"/>
          </a:p>
        </p:txBody>
      </p:sp>
    </p:spTree>
    <p:extLst>
      <p:ext uri="{BB962C8B-B14F-4D97-AF65-F5344CB8AC3E}">
        <p14:creationId xmlns:p14="http://schemas.microsoft.com/office/powerpoint/2010/main" xmlns="" val="23979171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8784976" cy="1296144"/>
          </a:xfrm>
        </p:spPr>
        <p:txBody>
          <a:bodyPr>
            <a:noAutofit/>
          </a:bodyPr>
          <a:lstStyle/>
          <a:p>
            <a:pPr fontAlgn="base"/>
            <a:r>
              <a:rPr lang="ru-RU" sz="2800" b="1" dirty="0">
                <a:solidFill>
                  <a:srgbClr val="000000"/>
                </a:solidFill>
                <a:latin typeface="Arial"/>
              </a:rPr>
              <a:t>Минимальные проходные баллы ЕГЭ 2025 для поступления в ВУЗ </a:t>
            </a:r>
          </a:p>
        </p:txBody>
      </p:sp>
      <p:sp>
        <p:nvSpPr>
          <p:cNvPr id="3" name="Объект 2"/>
          <p:cNvSpPr>
            <a:spLocks noGrp="1"/>
          </p:cNvSpPr>
          <p:nvPr>
            <p:ph idx="1"/>
          </p:nvPr>
        </p:nvSpPr>
        <p:spPr>
          <a:xfrm>
            <a:off x="323528" y="1556792"/>
            <a:ext cx="8363272" cy="4767808"/>
          </a:xfrm>
        </p:spPr>
        <p:txBody>
          <a:bodyPr>
            <a:normAutofit/>
          </a:bodyPr>
          <a:lstStyle/>
          <a:p>
            <a:pPr fontAlgn="base"/>
            <a:r>
              <a:rPr lang="ru-RU" dirty="0">
                <a:solidFill>
                  <a:srgbClr val="000000"/>
                </a:solidFill>
                <a:latin typeface="Arial"/>
              </a:rPr>
              <a:t/>
            </a:r>
            <a:br>
              <a:rPr lang="ru-RU" dirty="0">
                <a:solidFill>
                  <a:srgbClr val="000000"/>
                </a:solidFill>
                <a:latin typeface="Arial"/>
              </a:rPr>
            </a:br>
            <a:r>
              <a:rPr lang="ru-RU" dirty="0">
                <a:solidFill>
                  <a:srgbClr val="000000"/>
                </a:solidFill>
                <a:latin typeface="Arial"/>
              </a:rPr>
              <a:t>необходимо смотреть на сайте ВУЗа в разделе для поступающих</a:t>
            </a:r>
            <a:br>
              <a:rPr lang="ru-RU" dirty="0">
                <a:solidFill>
                  <a:srgbClr val="000000"/>
                </a:solidFill>
                <a:latin typeface="Arial"/>
              </a:rPr>
            </a:br>
            <a:r>
              <a:rPr lang="ru-RU" dirty="0">
                <a:solidFill>
                  <a:srgbClr val="000000"/>
                </a:solidFill>
                <a:latin typeface="Arial"/>
              </a:rPr>
              <a:t>Все </a:t>
            </a:r>
            <a:r>
              <a:rPr lang="ru-RU" dirty="0" smtClean="0">
                <a:solidFill>
                  <a:srgbClr val="000000"/>
                </a:solidFill>
                <a:latin typeface="Arial"/>
              </a:rPr>
              <a:t>Российские </a:t>
            </a:r>
            <a:r>
              <a:rPr lang="ru-RU" dirty="0">
                <a:solidFill>
                  <a:srgbClr val="000000"/>
                </a:solidFill>
                <a:latin typeface="Arial"/>
              </a:rPr>
              <a:t>университеты обязаны 20 января разместить на своих официальных сайтах правила приема на 2025/26 учебный год. </a:t>
            </a:r>
            <a:endParaRPr lang="ru-RU" b="0" i="0" dirty="0">
              <a:solidFill>
                <a:srgbClr val="000000"/>
              </a:solidFill>
              <a:effectLst/>
              <a:latin typeface="Arial"/>
            </a:endParaRPr>
          </a:p>
        </p:txBody>
      </p:sp>
    </p:spTree>
    <p:extLst>
      <p:ext uri="{BB962C8B-B14F-4D97-AF65-F5344CB8AC3E}">
        <p14:creationId xmlns:p14="http://schemas.microsoft.com/office/powerpoint/2010/main" xmlns="" val="2933823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8A4C09B-983F-4648-9C0C-E54A9331211A}"/>
              </a:ext>
            </a:extLst>
          </p:cNvPr>
          <p:cNvSpPr>
            <a:spLocks noGrp="1"/>
          </p:cNvSpPr>
          <p:nvPr>
            <p:ph type="title"/>
          </p:nvPr>
        </p:nvSpPr>
        <p:spPr>
          <a:xfrm>
            <a:off x="457200" y="704088"/>
            <a:ext cx="8229600" cy="132624"/>
          </a:xfrm>
        </p:spPr>
        <p:txBody>
          <a:bodyPr>
            <a:normAutofit fontScale="90000"/>
          </a:bodyPr>
          <a:lstStyle/>
          <a:p>
            <a:r>
              <a:rPr lang="ru-RU" dirty="0"/>
              <a:t>Нормативные документы</a:t>
            </a:r>
          </a:p>
        </p:txBody>
      </p:sp>
      <p:sp>
        <p:nvSpPr>
          <p:cNvPr id="3" name="Объект 2">
            <a:extLst>
              <a:ext uri="{FF2B5EF4-FFF2-40B4-BE49-F238E27FC236}">
                <a16:creationId xmlns:a16="http://schemas.microsoft.com/office/drawing/2014/main" xmlns="" id="{DBD1ECFA-DA25-4E41-9CD6-5D818DE0E66F}"/>
              </a:ext>
            </a:extLst>
          </p:cNvPr>
          <p:cNvSpPr>
            <a:spLocks noGrp="1"/>
          </p:cNvSpPr>
          <p:nvPr>
            <p:ph idx="1"/>
          </p:nvPr>
        </p:nvSpPr>
        <p:spPr>
          <a:xfrm>
            <a:off x="107504" y="980728"/>
            <a:ext cx="8579296" cy="5877272"/>
          </a:xfrm>
        </p:spPr>
        <p:txBody>
          <a:bodyPr>
            <a:normAutofit fontScale="92500" lnSpcReduction="10000"/>
          </a:bodyPr>
          <a:lstStyle/>
          <a:p>
            <a:pPr algn="just"/>
            <a:r>
              <a:rPr lang="ru-RU" sz="2400" dirty="0">
                <a:solidFill>
                  <a:prstClr val="black"/>
                </a:solidFill>
                <a:latin typeface="Arial" panose="020B0604020202020204" pitchFamily="34" charset="0"/>
              </a:rPr>
              <a:t>1. Приказ </a:t>
            </a:r>
            <a:r>
              <a:rPr lang="ru-RU" sz="2400" dirty="0" err="1">
                <a:solidFill>
                  <a:prstClr val="black"/>
                </a:solidFill>
                <a:latin typeface="Arial" panose="020B0604020202020204" pitchFamily="34" charset="0"/>
              </a:rPr>
              <a:t>Минпросвещения</a:t>
            </a:r>
            <a:r>
              <a:rPr lang="ru-RU" sz="2400" dirty="0">
                <a:solidFill>
                  <a:prstClr val="black"/>
                </a:solidFill>
                <a:latin typeface="Arial" panose="020B0604020202020204" pitchFamily="34" charset="0"/>
              </a:rPr>
              <a:t> России и Рособрнадзора от 04 апреля 2023 г. № 233/552"</a:t>
            </a:r>
            <a:r>
              <a:rPr lang="ru-RU" sz="2400" dirty="0">
                <a:solidFill>
                  <a:prstClr val="black"/>
                </a:solidFill>
                <a:latin typeface="Arial" panose="020B0604020202020204" pitchFamily="34" charset="0"/>
                <a:hlinkClick r:id="rId2">
                  <a:extLst>
                    <a:ext uri="{A12FA001-AC4F-418D-AE19-62706E023703}">
                      <ahyp:hlinkClr xmlns:ahyp="http://schemas.microsoft.com/office/drawing/2018/hyperlinkcolor" xmlns="" val="tx"/>
                    </a:ext>
                  </a:extLst>
                </a:hlinkClick>
              </a:rPr>
              <a:t>Об утверждении Порядка проведения государственной итоговой аттестации по образовательным программам среднего общего образования</a:t>
            </a:r>
            <a:r>
              <a:rPr lang="ru-RU" sz="2400" dirty="0">
                <a:solidFill>
                  <a:prstClr val="black"/>
                </a:solidFill>
                <a:latin typeface="Arial" panose="020B0604020202020204" pitchFamily="34" charset="0"/>
              </a:rPr>
              <a:t>»</a:t>
            </a:r>
            <a:endParaRPr lang="ru-RU" dirty="0"/>
          </a:p>
          <a:p>
            <a:pPr algn="just"/>
            <a:r>
              <a:rPr lang="ru-RU" dirty="0"/>
              <a:t>2.Приказ </a:t>
            </a:r>
            <a:r>
              <a:rPr lang="ru-RU" dirty="0" err="1"/>
              <a:t>Минпросвещения</a:t>
            </a:r>
            <a:r>
              <a:rPr lang="ru-RU" dirty="0"/>
              <a:t> России и Рособрнадзора от 11.11.2024 №787/2089 « Об утверждении единого расписания и продолжительности проведения ЕГЭ по каждому учебному предмету, требований к использованию средств обучения и воспитания при его проведении в 2025 году»</a:t>
            </a:r>
          </a:p>
          <a:p>
            <a:pPr algn="just"/>
            <a:r>
              <a:rPr lang="ru-RU" dirty="0"/>
              <a:t>3.Приказ Министерства  образования и науки Алтайского края от  25.11.2024 №1175 « Об утверждении сроков и мест подачи заявлений на сдачу государственной  итоговой аттестации по образовательным программам среднего общего образования, мест регистрации на сдачу ЕГЭ в Алтайском крае в 2025 году»    </a:t>
            </a:r>
          </a:p>
        </p:txBody>
      </p:sp>
    </p:spTree>
    <p:extLst>
      <p:ext uri="{BB962C8B-B14F-4D97-AF65-F5344CB8AC3E}">
        <p14:creationId xmlns:p14="http://schemas.microsoft.com/office/powerpoint/2010/main" xmlns="" val="29588317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p:nvPr>
        </p:nvSpPr>
        <p:spPr/>
        <p:txBody>
          <a:bodyPr/>
          <a:lstStyle/>
          <a:p>
            <a:r>
              <a:rPr lang="ru-RU"/>
              <a:t>Полезные ссылки:</a:t>
            </a: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xmlns="" val="2315094884"/>
              </p:ext>
            </p:extLst>
          </p:nvPr>
        </p:nvGraphicFramePr>
        <p:xfrm>
          <a:off x="467544" y="1988840"/>
          <a:ext cx="8676456" cy="4392487"/>
        </p:xfrm>
        <a:graphic>
          <a:graphicData uri="http://schemas.openxmlformats.org/drawingml/2006/table">
            <a:tbl>
              <a:tblPr firstRow="1" bandRow="1">
                <a:tableStyleId>{5C22544A-7EE6-4342-B048-85BDC9FD1C3A}</a:tableStyleId>
              </a:tblPr>
              <a:tblGrid>
                <a:gridCol w="4338228">
                  <a:extLst>
                    <a:ext uri="{9D8B030D-6E8A-4147-A177-3AD203B41FA5}">
                      <a16:colId xmlns:a16="http://schemas.microsoft.com/office/drawing/2014/main" xmlns="" val="20000"/>
                    </a:ext>
                  </a:extLst>
                </a:gridCol>
                <a:gridCol w="4338228">
                  <a:extLst>
                    <a:ext uri="{9D8B030D-6E8A-4147-A177-3AD203B41FA5}">
                      <a16:colId xmlns:a16="http://schemas.microsoft.com/office/drawing/2014/main" xmlns="" val="20001"/>
                    </a:ext>
                  </a:extLst>
                </a:gridCol>
              </a:tblGrid>
              <a:tr h="1100621">
                <a:tc>
                  <a:txBody>
                    <a:bodyPr/>
                    <a:lstStyle/>
                    <a:p>
                      <a:pPr algn="ctr"/>
                      <a:endParaRPr lang="ru-RU" sz="2000" dirty="0"/>
                    </a:p>
                    <a:p>
                      <a:pPr algn="ctr"/>
                      <a:r>
                        <a:rPr lang="ru-RU" sz="2000" dirty="0"/>
                        <a:t>МБОУ «Лицей №101»</a:t>
                      </a:r>
                    </a:p>
                  </a:txBody>
                  <a:tcPr/>
                </a:tc>
                <a:tc>
                  <a:txBody>
                    <a:bodyPr/>
                    <a:lstStyle/>
                    <a:p>
                      <a:pPr algn="ctr"/>
                      <a:endParaRPr lang="ru-RU" sz="2000" dirty="0">
                        <a:solidFill>
                          <a:schemeClr val="bg1"/>
                        </a:solidFill>
                      </a:endParaRPr>
                    </a:p>
                    <a:p>
                      <a:pPr algn="l"/>
                      <a:r>
                        <a:rPr lang="en-US" sz="2000" b="0" i="0">
                          <a:solidFill>
                            <a:schemeClr val="bg1"/>
                          </a:solidFill>
                          <a:effectLst/>
                          <a:latin typeface="verdana"/>
                        </a:rPr>
                        <a:t>licei101.gosuslugi.ru</a:t>
                      </a:r>
                      <a:endParaRPr lang="en-US" sz="2000" b="0" i="0" dirty="0">
                        <a:solidFill>
                          <a:schemeClr val="bg1"/>
                        </a:solidFill>
                        <a:effectLst/>
                        <a:latin typeface="verdana"/>
                      </a:endParaRPr>
                    </a:p>
                  </a:txBody>
                  <a:tcPr/>
                </a:tc>
                <a:extLst>
                  <a:ext uri="{0D108BD9-81ED-4DB2-BD59-A6C34878D82A}">
                    <a16:rowId xmlns:a16="http://schemas.microsoft.com/office/drawing/2014/main" xmlns="" val="10000"/>
                  </a:ext>
                </a:extLst>
              </a:tr>
              <a:tr h="1143736">
                <a:tc>
                  <a:txBody>
                    <a:bodyPr/>
                    <a:lstStyle/>
                    <a:p>
                      <a:pPr algn="ctr"/>
                      <a:endParaRPr lang="en-US" sz="2000" dirty="0"/>
                    </a:p>
                    <a:p>
                      <a:pPr algn="ctr"/>
                      <a:r>
                        <a:rPr lang="ru-RU" sz="2000" dirty="0"/>
                        <a:t>Официальный информационный портал ЕГЭ</a:t>
                      </a:r>
                    </a:p>
                  </a:txBody>
                  <a:tcPr/>
                </a:tc>
                <a:tc>
                  <a:txBody>
                    <a:bodyPr/>
                    <a:lstStyle/>
                    <a:p>
                      <a:endParaRPr lang="en-US" sz="2000" dirty="0"/>
                    </a:p>
                    <a:p>
                      <a:pPr algn="ctr"/>
                      <a:r>
                        <a:rPr lang="en-US" sz="2000" dirty="0"/>
                        <a:t>www.ege.edu.ru</a:t>
                      </a:r>
                      <a:endParaRPr lang="ru-RU" sz="2000" dirty="0"/>
                    </a:p>
                  </a:txBody>
                  <a:tcPr/>
                </a:tc>
                <a:extLst>
                  <a:ext uri="{0D108BD9-81ED-4DB2-BD59-A6C34878D82A}">
                    <a16:rowId xmlns:a16="http://schemas.microsoft.com/office/drawing/2014/main" xmlns="" val="10001"/>
                  </a:ext>
                </a:extLst>
              </a:tr>
              <a:tr h="1004394">
                <a:tc>
                  <a:txBody>
                    <a:bodyPr/>
                    <a:lstStyle/>
                    <a:p>
                      <a:pPr algn="ctr"/>
                      <a:endParaRPr lang="ru-RU" sz="2000" dirty="0"/>
                    </a:p>
                    <a:p>
                      <a:pPr algn="ctr"/>
                      <a:r>
                        <a:rPr lang="ru-RU" sz="2000" dirty="0"/>
                        <a:t>ФИПИ</a:t>
                      </a:r>
                    </a:p>
                  </a:txBody>
                  <a:tcPr/>
                </a:tc>
                <a:tc>
                  <a:txBody>
                    <a:bodyPr/>
                    <a:lstStyle/>
                    <a:p>
                      <a:endParaRPr lang="ru-RU" sz="2000" dirty="0"/>
                    </a:p>
                    <a:p>
                      <a:pPr algn="ctr"/>
                      <a:r>
                        <a:rPr lang="en-US" sz="2000" dirty="0"/>
                        <a:t>www.fipi.ru</a:t>
                      </a:r>
                      <a:endParaRPr lang="ru-RU" sz="2000" dirty="0"/>
                    </a:p>
                  </a:txBody>
                  <a:tcPr/>
                </a:tc>
                <a:extLst>
                  <a:ext uri="{0D108BD9-81ED-4DB2-BD59-A6C34878D82A}">
                    <a16:rowId xmlns:a16="http://schemas.microsoft.com/office/drawing/2014/main" xmlns="" val="10002"/>
                  </a:ext>
                </a:extLst>
              </a:tr>
              <a:tr h="1143736">
                <a:tc>
                  <a:txBody>
                    <a:bodyPr/>
                    <a:lstStyle/>
                    <a:p>
                      <a:endParaRPr lang="en-US" sz="2000" dirty="0"/>
                    </a:p>
                    <a:p>
                      <a:pPr algn="ctr"/>
                      <a:r>
                        <a:rPr lang="ru-RU" sz="2000" dirty="0"/>
                        <a:t>РЦОИ</a:t>
                      </a:r>
                    </a:p>
                    <a:p>
                      <a:pPr algn="ctr"/>
                      <a:r>
                        <a:rPr lang="ru-RU" sz="2000" dirty="0"/>
                        <a:t>Алтайский край</a:t>
                      </a:r>
                    </a:p>
                  </a:txBody>
                  <a:tcPr/>
                </a:tc>
                <a:tc>
                  <a:txBody>
                    <a:bodyPr/>
                    <a:lstStyle/>
                    <a:p>
                      <a:endParaRPr lang="ru-RU" sz="2000" dirty="0"/>
                    </a:p>
                    <a:p>
                      <a:pPr algn="ctr"/>
                      <a:r>
                        <a:rPr lang="en-US" sz="2000" dirty="0"/>
                        <a:t>http://ege.edu22.info/</a:t>
                      </a:r>
                      <a:endParaRPr lang="ru-RU" sz="2000" dirty="0"/>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xmlns="" val="2631710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60648"/>
            <a:ext cx="8856984" cy="1224136"/>
          </a:xfrm>
        </p:spPr>
        <p:txBody>
          <a:bodyPr>
            <a:normAutofit fontScale="90000"/>
          </a:bodyPr>
          <a:lstStyle/>
          <a:p>
            <a:pPr algn="ctr"/>
            <a:r>
              <a:rPr lang="ru-RU" dirty="0"/>
              <a:t>Допуск к государственной итоговой аттестации</a:t>
            </a:r>
          </a:p>
        </p:txBody>
      </p:sp>
      <p:sp>
        <p:nvSpPr>
          <p:cNvPr id="3" name="Объект 2"/>
          <p:cNvSpPr>
            <a:spLocks noGrp="1"/>
          </p:cNvSpPr>
          <p:nvPr>
            <p:ph idx="1"/>
          </p:nvPr>
        </p:nvSpPr>
        <p:spPr>
          <a:xfrm>
            <a:off x="179512" y="1484784"/>
            <a:ext cx="8784976" cy="5373216"/>
          </a:xfrm>
        </p:spPr>
        <p:txBody>
          <a:bodyPr>
            <a:normAutofit fontScale="40000" lnSpcReduction="20000"/>
          </a:bodyPr>
          <a:lstStyle/>
          <a:p>
            <a:pPr marL="0" lvl="0" indent="0" algn="just">
              <a:spcBef>
                <a:spcPts val="0"/>
              </a:spcBef>
              <a:buClrTx/>
              <a:buSzTx/>
              <a:buNone/>
              <a:defRPr/>
            </a:pPr>
            <a:r>
              <a:rPr lang="ru-RU" sz="6000" dirty="0">
                <a:solidFill>
                  <a:srgbClr val="000000"/>
                </a:solidFill>
                <a:latin typeface="Arial"/>
              </a:rPr>
              <a:t>К ГИА допускаются обучающиеся, не имеющие академической задолженности, в полном объеме выполнившие учебный план или индивидуальный учебный план (имеющие годовые отметки по всем учебным предметам учебного плана за каждый год обучения по образовательным программам среднего общего образования не ниже удовлетворительных), а также имеющие результат "зачет" за итоговое сочинение (изложение)</a:t>
            </a:r>
            <a:r>
              <a:rPr lang="ru-RU" sz="6000" baseline="30000" dirty="0">
                <a:solidFill>
                  <a:srgbClr val="000000"/>
                </a:solidFill>
                <a:latin typeface="Arial"/>
              </a:rPr>
              <a:t> </a:t>
            </a:r>
          </a:p>
          <a:p>
            <a:pPr marL="0" lvl="0" indent="0" algn="just">
              <a:spcBef>
                <a:spcPts val="0"/>
              </a:spcBef>
              <a:buClrTx/>
              <a:buSzTx/>
              <a:buNone/>
              <a:defRPr/>
            </a:pPr>
            <a:endParaRPr lang="ru-RU" sz="4000" baseline="30000" dirty="0">
              <a:solidFill>
                <a:srgbClr val="000000"/>
              </a:solidFill>
              <a:latin typeface="Arial"/>
            </a:endParaRPr>
          </a:p>
          <a:p>
            <a:pPr marL="0" lvl="0" indent="0">
              <a:spcBef>
                <a:spcPts val="0"/>
              </a:spcBef>
              <a:buClrTx/>
              <a:buSzTx/>
              <a:buNone/>
              <a:defRPr/>
            </a:pPr>
            <a:endParaRPr lang="ru-RU" sz="2800" b="1" baseline="30000" dirty="0">
              <a:solidFill>
                <a:srgbClr val="000000"/>
              </a:solidFill>
              <a:latin typeface="Arial"/>
            </a:endParaRPr>
          </a:p>
          <a:p>
            <a:pPr marL="0" lvl="0" indent="0">
              <a:spcBef>
                <a:spcPts val="0"/>
              </a:spcBef>
              <a:buClrTx/>
              <a:buSzTx/>
              <a:buNone/>
              <a:defRPr/>
            </a:pPr>
            <a:endParaRPr lang="ru-RU" sz="2800" b="1" baseline="30000" dirty="0">
              <a:solidFill>
                <a:srgbClr val="000000"/>
              </a:solidFill>
              <a:latin typeface="Arial"/>
            </a:endParaRPr>
          </a:p>
          <a:p>
            <a:pPr marL="0" lvl="0" indent="0">
              <a:spcBef>
                <a:spcPts val="0"/>
              </a:spcBef>
              <a:buClrTx/>
              <a:buSzTx/>
              <a:buNone/>
              <a:defRPr/>
            </a:pPr>
            <a:endParaRPr lang="ru-RU" sz="2800" b="1" baseline="30000" dirty="0">
              <a:solidFill>
                <a:srgbClr val="000000"/>
              </a:solidFill>
              <a:latin typeface="Arial"/>
            </a:endParaRPr>
          </a:p>
          <a:p>
            <a:pPr marL="0" lvl="0" indent="0">
              <a:spcBef>
                <a:spcPts val="0"/>
              </a:spcBef>
              <a:buClrTx/>
              <a:buSzTx/>
              <a:buNone/>
              <a:defRPr/>
            </a:pPr>
            <a:r>
              <a:rPr lang="ru-RU" sz="5800" b="1" dirty="0">
                <a:solidFill>
                  <a:srgbClr val="C00000"/>
                </a:solidFill>
                <a:latin typeface="Times New Roman" panose="02020603050405020304" pitchFamily="18" charset="0"/>
                <a:cs typeface="Times New Roman" panose="02020603050405020304" pitchFamily="18" charset="0"/>
              </a:rPr>
              <a:t>До 01 февраля 2025 года выпускники должны написать заявление с выбором предметов на сдачу ЕГЭ.</a:t>
            </a:r>
          </a:p>
          <a:p>
            <a:pPr marL="0" lvl="0" indent="0">
              <a:spcBef>
                <a:spcPts val="0"/>
              </a:spcBef>
              <a:buClrTx/>
              <a:buSzTx/>
              <a:buNone/>
              <a:defRPr/>
            </a:pPr>
            <a:r>
              <a:rPr lang="ru-RU" sz="5800" b="1" dirty="0">
                <a:solidFill>
                  <a:srgbClr val="C00000"/>
                </a:solidFill>
                <a:latin typeface="Times New Roman" panose="02020603050405020304" pitchFamily="18" charset="0"/>
                <a:cs typeface="Times New Roman" panose="02020603050405020304" pitchFamily="18" charset="0"/>
              </a:rPr>
              <a:t>Местом подачи заявления для учащихся текущего года является МБОУ </a:t>
            </a:r>
            <a:r>
              <a:rPr lang="ru-RU" sz="5800" b="1" dirty="0" smtClean="0">
                <a:solidFill>
                  <a:srgbClr val="C00000"/>
                </a:solidFill>
                <a:latin typeface="Times New Roman" panose="02020603050405020304" pitchFamily="18" charset="0"/>
                <a:cs typeface="Times New Roman" panose="02020603050405020304" pitchFamily="18" charset="0"/>
              </a:rPr>
              <a:t> « </a:t>
            </a:r>
            <a:r>
              <a:rPr lang="ru-RU" sz="5800" b="1" dirty="0">
                <a:solidFill>
                  <a:srgbClr val="C00000"/>
                </a:solidFill>
                <a:latin typeface="Times New Roman" panose="02020603050405020304" pitchFamily="18" charset="0"/>
                <a:cs typeface="Times New Roman" panose="02020603050405020304" pitchFamily="18" charset="0"/>
              </a:rPr>
              <a:t>Лицей №101» </a:t>
            </a:r>
            <a:r>
              <a:rPr lang="ru-RU" sz="5800" b="1" dirty="0" err="1">
                <a:solidFill>
                  <a:srgbClr val="C00000"/>
                </a:solidFill>
                <a:latin typeface="Times New Roman" panose="02020603050405020304" pitchFamily="18" charset="0"/>
                <a:cs typeface="Times New Roman" panose="02020603050405020304" pitchFamily="18" charset="0"/>
              </a:rPr>
              <a:t>каб</a:t>
            </a:r>
            <a:r>
              <a:rPr lang="ru-RU" sz="5800" b="1" dirty="0">
                <a:solidFill>
                  <a:srgbClr val="C00000"/>
                </a:solidFill>
                <a:latin typeface="Times New Roman" panose="02020603050405020304" pitchFamily="18" charset="0"/>
                <a:cs typeface="Times New Roman" panose="02020603050405020304" pitchFamily="18" charset="0"/>
              </a:rPr>
              <a:t>. 209, ответственный за прием заявлений заместитель директора по УВР Самборская Г.В., </a:t>
            </a:r>
            <a:endParaRPr lang="ru-RU" sz="5800" b="1" dirty="0" smtClean="0">
              <a:solidFill>
                <a:srgbClr val="C00000"/>
              </a:solidFill>
              <a:latin typeface="Times New Roman" panose="02020603050405020304" pitchFamily="18" charset="0"/>
              <a:cs typeface="Times New Roman" panose="02020603050405020304" pitchFamily="18" charset="0"/>
            </a:endParaRPr>
          </a:p>
          <a:p>
            <a:pPr marL="0" lvl="0" indent="0">
              <a:spcBef>
                <a:spcPts val="0"/>
              </a:spcBef>
              <a:buClrTx/>
              <a:buSzTx/>
              <a:buNone/>
              <a:defRPr/>
            </a:pPr>
            <a:r>
              <a:rPr lang="ru-RU" sz="5800" b="1" dirty="0" smtClean="0">
                <a:solidFill>
                  <a:srgbClr val="C00000"/>
                </a:solidFill>
                <a:latin typeface="Times New Roman" panose="02020603050405020304" pitchFamily="18" charset="0"/>
                <a:cs typeface="Times New Roman" panose="02020603050405020304" pitchFamily="18" charset="0"/>
              </a:rPr>
              <a:t>т.72-16- </a:t>
            </a:r>
            <a:r>
              <a:rPr lang="ru-RU" sz="5800" b="1" dirty="0">
                <a:solidFill>
                  <a:srgbClr val="C00000"/>
                </a:solidFill>
                <a:latin typeface="Times New Roman" panose="02020603050405020304" pitchFamily="18" charset="0"/>
                <a:cs typeface="Times New Roman" panose="02020603050405020304" pitchFamily="18" charset="0"/>
              </a:rPr>
              <a:t>40 </a:t>
            </a:r>
            <a:r>
              <a:rPr lang="ru-RU" sz="5800" dirty="0">
                <a:solidFill>
                  <a:prstClr val="black"/>
                </a:solidFill>
                <a:latin typeface="Times New Roman" panose="02020603050405020304" pitchFamily="18" charset="0"/>
                <a:cs typeface="Times New Roman" panose="02020603050405020304" pitchFamily="18" charset="0"/>
              </a:rPr>
              <a:t/>
            </a:r>
            <a:br>
              <a:rPr lang="ru-RU" sz="5800" dirty="0">
                <a:solidFill>
                  <a:prstClr val="black"/>
                </a:solidFill>
                <a:latin typeface="Times New Roman" panose="02020603050405020304" pitchFamily="18" charset="0"/>
                <a:cs typeface="Times New Roman" panose="02020603050405020304" pitchFamily="18" charset="0"/>
              </a:rPr>
            </a:br>
            <a:r>
              <a:rPr lang="ru-RU" b="1" dirty="0">
                <a:solidFill>
                  <a:srgbClr val="000000"/>
                </a:solidFill>
                <a:latin typeface="Arial"/>
              </a:rPr>
              <a:t/>
            </a:r>
            <a:br>
              <a:rPr lang="ru-RU" b="1" dirty="0">
                <a:solidFill>
                  <a:srgbClr val="000000"/>
                </a:solidFill>
                <a:latin typeface="Arial"/>
              </a:rPr>
            </a:br>
            <a:r>
              <a:rPr lang="ru-RU" b="1" dirty="0">
                <a:solidFill>
                  <a:srgbClr val="000000"/>
                </a:solidFill>
                <a:latin typeface="Arial"/>
              </a:rPr>
              <a:t/>
            </a:r>
            <a:br>
              <a:rPr lang="ru-RU" b="1" dirty="0">
                <a:solidFill>
                  <a:srgbClr val="000000"/>
                </a:solidFill>
                <a:latin typeface="Arial"/>
              </a:rPr>
            </a:br>
            <a:endParaRPr lang="ru-RU" dirty="0"/>
          </a:p>
        </p:txBody>
      </p:sp>
    </p:spTree>
    <p:extLst>
      <p:ext uri="{BB962C8B-B14F-4D97-AF65-F5344CB8AC3E}">
        <p14:creationId xmlns:p14="http://schemas.microsoft.com/office/powerpoint/2010/main" xmlns="" val="3598607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363272" cy="792088"/>
          </a:xfrm>
        </p:spPr>
        <p:txBody>
          <a:bodyPr>
            <a:normAutofit fontScale="90000"/>
          </a:bodyPr>
          <a:lstStyle/>
          <a:p>
            <a:r>
              <a:rPr lang="ru-RU" dirty="0"/>
              <a:t>Прием заявлений</a:t>
            </a:r>
          </a:p>
        </p:txBody>
      </p:sp>
      <p:sp>
        <p:nvSpPr>
          <p:cNvPr id="3" name="Объект 2"/>
          <p:cNvSpPr>
            <a:spLocks noGrp="1"/>
          </p:cNvSpPr>
          <p:nvPr>
            <p:ph idx="1"/>
          </p:nvPr>
        </p:nvSpPr>
        <p:spPr>
          <a:xfrm>
            <a:off x="251520" y="1124744"/>
            <a:ext cx="8712968" cy="5616624"/>
          </a:xfrm>
        </p:spPr>
        <p:txBody>
          <a:bodyPr>
            <a:normAutofit lnSpcReduction="10000"/>
          </a:bodyPr>
          <a:lstStyle/>
          <a:p>
            <a:pPr algn="just"/>
            <a:r>
              <a:rPr lang="ru-RU" dirty="0"/>
              <a:t>Заявления подаются участниками ЕГЭ лично на основании документов, удостоверяющих личность, или их родителями (законными представителями) на основании документов, удостоверяющих личность.</a:t>
            </a:r>
          </a:p>
          <a:p>
            <a:pPr lvl="0" algn="just">
              <a:buClr>
                <a:srgbClr val="9BBB59"/>
              </a:buClr>
            </a:pPr>
            <a:r>
              <a:rPr lang="ru-RU" dirty="0">
                <a:solidFill>
                  <a:prstClr val="black"/>
                </a:solidFill>
              </a:rPr>
              <a:t>После 1 февраля заявления об участии в ГИА участников ЕГЭ принимаются по решению ГЭК только при наличии у заявителей уважительных причин ( болезни или иных обстоятельств), подтвержденных документально, не позднее чем за две недели до начала соответствующего экзамена.</a:t>
            </a:r>
          </a:p>
          <a:p>
            <a:pPr lvl="0" algn="just">
              <a:buClr>
                <a:srgbClr val="9BBB59"/>
              </a:buClr>
            </a:pPr>
            <a:r>
              <a:rPr lang="ru-RU" dirty="0">
                <a:solidFill>
                  <a:prstClr val="black"/>
                </a:solidFill>
              </a:rPr>
              <a:t>Участники ГИА, получившие неудовлетворительный результат на ЕГЭ по математике Профильный уровень , вправе изменить его на Базовый уровень, или оставить Профиль для повторного участия в ЕГЭ в резервные сроки.</a:t>
            </a:r>
          </a:p>
          <a:p>
            <a:endParaRPr lang="ru-RU" dirty="0"/>
          </a:p>
        </p:txBody>
      </p:sp>
    </p:spTree>
    <p:extLst>
      <p:ext uri="{BB962C8B-B14F-4D97-AF65-F5344CB8AC3E}">
        <p14:creationId xmlns:p14="http://schemas.microsoft.com/office/powerpoint/2010/main" xmlns="" val="3207351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8784976" cy="720080"/>
          </a:xfrm>
        </p:spPr>
        <p:txBody>
          <a:bodyPr>
            <a:normAutofit fontScale="90000"/>
          </a:bodyPr>
          <a:lstStyle/>
          <a:p>
            <a:pPr algn="ctr"/>
            <a:r>
              <a:rPr lang="ru-RU" dirty="0"/>
              <a:t>Пересдача экзаменов</a:t>
            </a:r>
          </a:p>
        </p:txBody>
      </p:sp>
      <p:sp>
        <p:nvSpPr>
          <p:cNvPr id="3" name="Объект 2"/>
          <p:cNvSpPr>
            <a:spLocks noGrp="1"/>
          </p:cNvSpPr>
          <p:nvPr>
            <p:ph idx="1"/>
          </p:nvPr>
        </p:nvSpPr>
        <p:spPr>
          <a:xfrm>
            <a:off x="251520" y="1124744"/>
            <a:ext cx="8435280" cy="5472608"/>
          </a:xfrm>
        </p:spPr>
        <p:txBody>
          <a:bodyPr/>
          <a:lstStyle/>
          <a:p>
            <a:pPr algn="just"/>
            <a:r>
              <a:rPr lang="ru-RU" dirty="0"/>
              <a:t>Участникам ГИА, не прошедшим ГИА по обязательным учебным предметам или получившим на ГИА неудовлетворительные результаты более чем по одному обязательному учебному предмету, либо получившим повторно неудовлетворительный результат по одному из этих предметов на ГИА в резервные сроки, предоставляется право пройти ГИА по русскому языку и (или) математике базового уровня в срок не ранее 1 сентября.</a:t>
            </a:r>
          </a:p>
          <a:p>
            <a:pPr algn="just"/>
            <a:r>
              <a:rPr lang="ru-RU" dirty="0"/>
              <a:t>Дни для улучшения результатов ЕГЭ «президентские дни»  только по одному предмету (на выбор учащихся) 3 июля и 4 июля 2025г </a:t>
            </a:r>
          </a:p>
        </p:txBody>
      </p:sp>
    </p:spTree>
    <p:extLst>
      <p:ext uri="{BB962C8B-B14F-4D97-AF65-F5344CB8AC3E}">
        <p14:creationId xmlns:p14="http://schemas.microsoft.com/office/powerpoint/2010/main" xmlns="" val="4153321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568952" cy="1080120"/>
          </a:xfrm>
        </p:spPr>
        <p:txBody>
          <a:bodyPr>
            <a:normAutofit fontScale="90000"/>
          </a:bodyPr>
          <a:lstStyle/>
          <a:p>
            <a:pPr algn="ctr"/>
            <a:r>
              <a:rPr lang="ru-RU" sz="4500" dirty="0">
                <a:solidFill>
                  <a:srgbClr val="1F497D"/>
                </a:solidFill>
              </a:rPr>
              <a:t>ГИА проводится в форме ЕГЭ по предметам</a:t>
            </a:r>
            <a:endParaRPr lang="ru-RU" dirty="0"/>
          </a:p>
        </p:txBody>
      </p:sp>
      <p:sp>
        <p:nvSpPr>
          <p:cNvPr id="3" name="Объект 2"/>
          <p:cNvSpPr>
            <a:spLocks noGrp="1"/>
          </p:cNvSpPr>
          <p:nvPr>
            <p:ph sz="half" idx="1"/>
          </p:nvPr>
        </p:nvSpPr>
        <p:spPr>
          <a:xfrm>
            <a:off x="457200" y="1412776"/>
            <a:ext cx="4038600" cy="4942149"/>
          </a:xfrm>
        </p:spPr>
        <p:txBody>
          <a:bodyPr>
            <a:normAutofit fontScale="85000" lnSpcReduction="20000"/>
          </a:bodyPr>
          <a:lstStyle/>
          <a:p>
            <a:pPr marL="342900" lvl="0" indent="-342900">
              <a:buClr>
                <a:srgbClr val="F0A22E"/>
              </a:buClr>
              <a:buSzPct val="70000"/>
              <a:buNone/>
            </a:pPr>
            <a:r>
              <a:rPr lang="ru-RU" b="1" i="1" dirty="0">
                <a:solidFill>
                  <a:srgbClr val="4E3B30"/>
                </a:solidFill>
                <a:latin typeface="Franklin Gothic Book"/>
              </a:rPr>
              <a:t>Обязательные предметы:</a:t>
            </a:r>
          </a:p>
          <a:p>
            <a:pPr marL="342900" lvl="0" indent="-342900">
              <a:buClr>
                <a:srgbClr val="F0A22E"/>
              </a:buClr>
              <a:buSzPct val="70000"/>
              <a:buFont typeface="Wingdings 2"/>
              <a:buChar char=""/>
            </a:pPr>
            <a:r>
              <a:rPr lang="ru-RU" b="1" dirty="0">
                <a:solidFill>
                  <a:srgbClr val="4E3B30"/>
                </a:solidFill>
                <a:latin typeface="Franklin Gothic Book"/>
              </a:rPr>
              <a:t>Русский язык</a:t>
            </a:r>
          </a:p>
          <a:p>
            <a:pPr marL="342900" lvl="0" indent="-342900">
              <a:buClr>
                <a:srgbClr val="F0A22E"/>
              </a:buClr>
              <a:buSzPct val="70000"/>
              <a:buFont typeface="Wingdings 2"/>
              <a:buChar char=""/>
            </a:pPr>
            <a:r>
              <a:rPr lang="ru-RU" b="1" dirty="0">
                <a:solidFill>
                  <a:srgbClr val="4E3B30"/>
                </a:solidFill>
                <a:latin typeface="Franklin Gothic Book"/>
              </a:rPr>
              <a:t>Математика</a:t>
            </a:r>
          </a:p>
          <a:p>
            <a:pPr marL="342900" lvl="0" indent="-342900">
              <a:buClr>
                <a:srgbClr val="F0A22E"/>
              </a:buClr>
              <a:buSzPct val="70000"/>
              <a:buNone/>
            </a:pPr>
            <a:r>
              <a:rPr lang="ru-RU" i="1" dirty="0">
                <a:solidFill>
                  <a:srgbClr val="4E3B30"/>
                </a:solidFill>
                <a:latin typeface="Franklin Gothic Book"/>
              </a:rPr>
              <a:t>Можно выбрать только один уровень:</a:t>
            </a:r>
          </a:p>
          <a:p>
            <a:pPr marL="342900" lvl="0" indent="-342900">
              <a:buClr>
                <a:srgbClr val="F0A22E"/>
              </a:buClr>
              <a:buSzPct val="70000"/>
              <a:buNone/>
            </a:pPr>
            <a:r>
              <a:rPr lang="ru-RU" dirty="0">
                <a:solidFill>
                  <a:srgbClr val="4E3B30"/>
                </a:solidFill>
                <a:latin typeface="Franklin Gothic Book"/>
              </a:rPr>
              <a:t>базовый или профильный</a:t>
            </a:r>
          </a:p>
          <a:p>
            <a:pPr marL="342900" lvl="0" indent="-342900">
              <a:buClr>
                <a:srgbClr val="F0A22E"/>
              </a:buClr>
              <a:buSzPct val="70000"/>
              <a:buNone/>
            </a:pPr>
            <a:endParaRPr lang="ru-RU" dirty="0">
              <a:solidFill>
                <a:srgbClr val="4E3B30"/>
              </a:solidFill>
              <a:latin typeface="Franklin Gothic Book"/>
            </a:endParaRPr>
          </a:p>
          <a:p>
            <a:pPr marL="342900" lvl="0" indent="-342900">
              <a:buClr>
                <a:srgbClr val="F0A22E"/>
              </a:buClr>
              <a:buSzPct val="70000"/>
              <a:buNone/>
            </a:pPr>
            <a:endParaRPr lang="ru-RU" dirty="0">
              <a:solidFill>
                <a:srgbClr val="4E3B30"/>
              </a:solidFill>
              <a:latin typeface="Franklin Gothic Book"/>
            </a:endParaRPr>
          </a:p>
          <a:p>
            <a:pPr marL="0" lvl="0" indent="0">
              <a:spcBef>
                <a:spcPts val="0"/>
              </a:spcBef>
              <a:buClrTx/>
              <a:buSzTx/>
              <a:buNone/>
            </a:pPr>
            <a:r>
              <a:rPr lang="ru-RU" sz="2400" b="1" dirty="0">
                <a:solidFill>
                  <a:srgbClr val="FF0000"/>
                </a:solidFill>
                <a:latin typeface="Franklin Gothic Book"/>
              </a:rPr>
              <a:t>Заявление подает учащийся </a:t>
            </a:r>
          </a:p>
          <a:p>
            <a:pPr marL="0" lvl="0" indent="0">
              <a:spcBef>
                <a:spcPts val="0"/>
              </a:spcBef>
              <a:buClrTx/>
              <a:buSzTx/>
              <a:buNone/>
            </a:pPr>
            <a:r>
              <a:rPr lang="ru-RU" sz="2400" b="1" dirty="0">
                <a:solidFill>
                  <a:srgbClr val="FF0000"/>
                </a:solidFill>
                <a:latin typeface="Franklin Gothic Book"/>
              </a:rPr>
              <a:t>До 1 февраля текущего  года </a:t>
            </a:r>
          </a:p>
          <a:p>
            <a:pPr marL="0" lvl="0" indent="0">
              <a:spcBef>
                <a:spcPts val="0"/>
              </a:spcBef>
              <a:buClrTx/>
              <a:buSzTx/>
              <a:buNone/>
            </a:pPr>
            <a:r>
              <a:rPr lang="ru-RU" sz="2400" b="1" dirty="0">
                <a:solidFill>
                  <a:srgbClr val="FF0000"/>
                </a:solidFill>
                <a:latin typeface="Franklin Gothic Book"/>
              </a:rPr>
              <a:t>в лицее</a:t>
            </a:r>
          </a:p>
          <a:p>
            <a:pPr marL="342900" lvl="0" indent="-342900">
              <a:buClr>
                <a:srgbClr val="F0A22E"/>
              </a:buClr>
              <a:buSzPct val="70000"/>
              <a:buNone/>
            </a:pPr>
            <a:endParaRPr lang="ru-RU" dirty="0">
              <a:solidFill>
                <a:srgbClr val="4E3B30"/>
              </a:solidFill>
              <a:latin typeface="Franklin Gothic Book"/>
            </a:endParaRPr>
          </a:p>
          <a:p>
            <a:endParaRPr lang="ru-RU" dirty="0"/>
          </a:p>
        </p:txBody>
      </p:sp>
      <p:sp>
        <p:nvSpPr>
          <p:cNvPr id="4" name="Объект 3"/>
          <p:cNvSpPr>
            <a:spLocks noGrp="1"/>
          </p:cNvSpPr>
          <p:nvPr>
            <p:ph sz="half" idx="2"/>
          </p:nvPr>
        </p:nvSpPr>
        <p:spPr>
          <a:xfrm>
            <a:off x="4648200" y="1340768"/>
            <a:ext cx="4038600" cy="5014157"/>
          </a:xfrm>
        </p:spPr>
        <p:txBody>
          <a:bodyPr>
            <a:normAutofit fontScale="85000" lnSpcReduction="20000"/>
          </a:bodyPr>
          <a:lstStyle/>
          <a:p>
            <a:pPr marL="342900" lvl="0" indent="-342900">
              <a:buClr>
                <a:srgbClr val="F0A22E"/>
              </a:buClr>
              <a:buSzPct val="70000"/>
              <a:buNone/>
            </a:pPr>
            <a:r>
              <a:rPr lang="ru-RU" b="1" i="1" dirty="0">
                <a:solidFill>
                  <a:srgbClr val="4E3B30"/>
                </a:solidFill>
                <a:latin typeface="Franklin Gothic Book"/>
              </a:rPr>
              <a:t>Предметы по выбору:</a:t>
            </a:r>
          </a:p>
          <a:p>
            <a:pPr marL="342900" lvl="0" indent="-342900">
              <a:buClr>
                <a:srgbClr val="F0A22E"/>
              </a:buClr>
              <a:buSzPct val="70000"/>
              <a:buFont typeface="Wingdings 2"/>
              <a:buChar char=""/>
            </a:pPr>
            <a:r>
              <a:rPr lang="ru-RU" b="1" dirty="0">
                <a:solidFill>
                  <a:srgbClr val="4E3B30"/>
                </a:solidFill>
                <a:latin typeface="Franklin Gothic Book"/>
              </a:rPr>
              <a:t>Литература</a:t>
            </a:r>
          </a:p>
          <a:p>
            <a:pPr marL="342900" lvl="0" indent="-342900">
              <a:buClr>
                <a:srgbClr val="F0A22E"/>
              </a:buClr>
              <a:buSzPct val="70000"/>
              <a:buFont typeface="Wingdings 2"/>
              <a:buChar char=""/>
            </a:pPr>
            <a:r>
              <a:rPr lang="ru-RU" b="1" dirty="0">
                <a:solidFill>
                  <a:srgbClr val="4E3B30"/>
                </a:solidFill>
                <a:latin typeface="Franklin Gothic Book"/>
              </a:rPr>
              <a:t>География </a:t>
            </a:r>
          </a:p>
          <a:p>
            <a:pPr marL="342900" lvl="0" indent="-342900">
              <a:buClr>
                <a:srgbClr val="F0A22E"/>
              </a:buClr>
              <a:buSzPct val="70000"/>
              <a:buFont typeface="Wingdings 2"/>
              <a:buChar char=""/>
            </a:pPr>
            <a:r>
              <a:rPr lang="ru-RU" b="1" dirty="0">
                <a:solidFill>
                  <a:srgbClr val="4E3B30"/>
                </a:solidFill>
                <a:latin typeface="Franklin Gothic Book"/>
              </a:rPr>
              <a:t>Физика</a:t>
            </a:r>
          </a:p>
          <a:p>
            <a:pPr marL="342900" lvl="0" indent="-342900">
              <a:buClr>
                <a:srgbClr val="F0A22E"/>
              </a:buClr>
              <a:buSzPct val="70000"/>
              <a:buFont typeface="Wingdings 2"/>
              <a:buChar char=""/>
            </a:pPr>
            <a:r>
              <a:rPr lang="ru-RU" b="1" dirty="0">
                <a:solidFill>
                  <a:srgbClr val="4E3B30"/>
                </a:solidFill>
                <a:latin typeface="Franklin Gothic Book"/>
              </a:rPr>
              <a:t>Химия</a:t>
            </a:r>
          </a:p>
          <a:p>
            <a:pPr marL="342900" lvl="0" indent="-342900">
              <a:buClr>
                <a:srgbClr val="F0A22E"/>
              </a:buClr>
              <a:buSzPct val="70000"/>
              <a:buFont typeface="Wingdings 2"/>
              <a:buChar char=""/>
            </a:pPr>
            <a:r>
              <a:rPr lang="ru-RU" b="1" dirty="0">
                <a:solidFill>
                  <a:srgbClr val="4E3B30"/>
                </a:solidFill>
                <a:latin typeface="Franklin Gothic Book"/>
              </a:rPr>
              <a:t>Биология</a:t>
            </a:r>
          </a:p>
          <a:p>
            <a:pPr marL="342900" lvl="0" indent="-342900">
              <a:buClr>
                <a:srgbClr val="F0A22E"/>
              </a:buClr>
              <a:buSzPct val="70000"/>
              <a:buFont typeface="Wingdings 2"/>
              <a:buChar char=""/>
            </a:pPr>
            <a:r>
              <a:rPr lang="ru-RU" b="1" dirty="0">
                <a:solidFill>
                  <a:srgbClr val="4E3B30"/>
                </a:solidFill>
                <a:latin typeface="Franklin Gothic Book"/>
              </a:rPr>
              <a:t>Информатика </a:t>
            </a:r>
          </a:p>
          <a:p>
            <a:pPr marL="342900" lvl="0" indent="-342900">
              <a:buClr>
                <a:srgbClr val="F0A22E"/>
              </a:buClr>
              <a:buSzPct val="70000"/>
              <a:buFont typeface="Wingdings 2"/>
              <a:buChar char=""/>
            </a:pPr>
            <a:r>
              <a:rPr lang="ru-RU" b="1" dirty="0">
                <a:solidFill>
                  <a:srgbClr val="4E3B30"/>
                </a:solidFill>
                <a:latin typeface="Franklin Gothic Book"/>
              </a:rPr>
              <a:t>Обществознание</a:t>
            </a:r>
          </a:p>
          <a:p>
            <a:pPr marL="342900" lvl="0" indent="-342900">
              <a:buClr>
                <a:srgbClr val="F0A22E"/>
              </a:buClr>
              <a:buSzPct val="70000"/>
              <a:buFont typeface="Wingdings 2"/>
              <a:buChar char=""/>
            </a:pPr>
            <a:r>
              <a:rPr lang="ru-RU" b="1" dirty="0">
                <a:solidFill>
                  <a:srgbClr val="4E3B30"/>
                </a:solidFill>
                <a:latin typeface="Franklin Gothic Book"/>
              </a:rPr>
              <a:t>История</a:t>
            </a:r>
          </a:p>
          <a:p>
            <a:pPr marL="342900" lvl="0" indent="-342900">
              <a:buClr>
                <a:srgbClr val="F0A22E"/>
              </a:buClr>
              <a:buSzPct val="70000"/>
              <a:buFont typeface="Wingdings 2"/>
              <a:buChar char=""/>
            </a:pPr>
            <a:r>
              <a:rPr lang="ru-RU" b="1" dirty="0">
                <a:solidFill>
                  <a:srgbClr val="4E3B30"/>
                </a:solidFill>
                <a:latin typeface="Franklin Gothic Book"/>
              </a:rPr>
              <a:t>Иностранные языки</a:t>
            </a:r>
          </a:p>
          <a:p>
            <a:pPr marL="342900" lvl="0" indent="-342900">
              <a:buClr>
                <a:srgbClr val="F0A22E"/>
              </a:buClr>
              <a:buSzPct val="70000"/>
              <a:buNone/>
            </a:pPr>
            <a:r>
              <a:rPr lang="ru-RU" dirty="0">
                <a:solidFill>
                  <a:srgbClr val="4E3B30"/>
                </a:solidFill>
                <a:latin typeface="Franklin Gothic Book"/>
              </a:rPr>
              <a:t>Письменная часть - (80 баллов)</a:t>
            </a:r>
          </a:p>
          <a:p>
            <a:pPr marL="342900" lvl="0" indent="-342900">
              <a:buClr>
                <a:srgbClr val="F0A22E"/>
              </a:buClr>
              <a:buSzPct val="70000"/>
              <a:buNone/>
            </a:pPr>
            <a:r>
              <a:rPr lang="ru-RU" dirty="0">
                <a:solidFill>
                  <a:srgbClr val="4E3B30"/>
                </a:solidFill>
                <a:latin typeface="Franklin Gothic Book"/>
              </a:rPr>
              <a:t>Устная часть(20 баллов), можно сдавать без устной части</a:t>
            </a:r>
          </a:p>
          <a:p>
            <a:pPr marL="342900" lvl="0" indent="-342900">
              <a:buClr>
                <a:srgbClr val="F0A22E"/>
              </a:buClr>
              <a:buSzPct val="70000"/>
              <a:buFont typeface="Wingdings 2"/>
              <a:buChar char=""/>
            </a:pPr>
            <a:endParaRPr lang="ru-RU" b="1" dirty="0">
              <a:solidFill>
                <a:srgbClr val="4E3B30"/>
              </a:solidFill>
              <a:latin typeface="Franklin Gothic Book"/>
            </a:endParaRPr>
          </a:p>
          <a:p>
            <a:endParaRPr lang="ru-RU" dirty="0"/>
          </a:p>
        </p:txBody>
      </p:sp>
    </p:spTree>
    <p:extLst>
      <p:ext uri="{BB962C8B-B14F-4D97-AF65-F5344CB8AC3E}">
        <p14:creationId xmlns:p14="http://schemas.microsoft.com/office/powerpoint/2010/main" xmlns="" val="3755306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188640"/>
            <a:ext cx="8678768" cy="864096"/>
          </a:xfrm>
        </p:spPr>
        <p:txBody>
          <a:bodyPr>
            <a:normAutofit/>
          </a:bodyPr>
          <a:lstStyle/>
          <a:p>
            <a:r>
              <a:rPr lang="ru-RU" sz="4000" dirty="0"/>
              <a:t>Расписание основного этапа </a:t>
            </a:r>
            <a:r>
              <a:rPr lang="ru-RU" sz="4000" dirty="0" smtClean="0"/>
              <a:t>ЕГЭ 2025</a:t>
            </a:r>
            <a:endParaRPr lang="ru-RU" sz="4000" dirty="0"/>
          </a:p>
        </p:txBody>
      </p:sp>
      <p:sp>
        <p:nvSpPr>
          <p:cNvPr id="3" name="Объект 2"/>
          <p:cNvSpPr>
            <a:spLocks noGrp="1"/>
          </p:cNvSpPr>
          <p:nvPr>
            <p:ph idx="1"/>
          </p:nvPr>
        </p:nvSpPr>
        <p:spPr>
          <a:xfrm>
            <a:off x="251520" y="1196752"/>
            <a:ext cx="8712968" cy="5544616"/>
          </a:xfrm>
        </p:spPr>
        <p:txBody>
          <a:bodyPr>
            <a:normAutofit/>
          </a:bodyPr>
          <a:lstStyle/>
          <a:p>
            <a:pPr>
              <a:buFont typeface="Arial" panose="020B0604020202020204" pitchFamily="34" charset="0"/>
              <a:buChar char="•"/>
            </a:pPr>
            <a:r>
              <a:rPr lang="ru-RU" dirty="0">
                <a:solidFill>
                  <a:srgbClr val="444444"/>
                </a:solidFill>
                <a:latin typeface="Exo 2"/>
              </a:rPr>
              <a:t>23 мая  (пятница) – история, литература, химия;</a:t>
            </a:r>
          </a:p>
          <a:p>
            <a:pPr>
              <a:buFont typeface="Arial" panose="020B0604020202020204" pitchFamily="34" charset="0"/>
              <a:buChar char="•"/>
            </a:pPr>
            <a:r>
              <a:rPr lang="ru-RU" dirty="0">
                <a:solidFill>
                  <a:srgbClr val="444444"/>
                </a:solidFill>
                <a:latin typeface="Exo 2"/>
              </a:rPr>
              <a:t>27 мая (вторник )–математика базового и профильного уровней;</a:t>
            </a:r>
          </a:p>
          <a:p>
            <a:pPr>
              <a:buFont typeface="Arial" panose="020B0604020202020204" pitchFamily="34" charset="0"/>
              <a:buChar char="•"/>
            </a:pPr>
            <a:r>
              <a:rPr lang="ru-RU" dirty="0">
                <a:solidFill>
                  <a:srgbClr val="444444"/>
                </a:solidFill>
                <a:latin typeface="Exo 2"/>
              </a:rPr>
              <a:t>30 мая  (пятница)– русский язык;</a:t>
            </a:r>
          </a:p>
          <a:p>
            <a:pPr>
              <a:buFont typeface="Arial" panose="020B0604020202020204" pitchFamily="34" charset="0"/>
              <a:buChar char="•"/>
            </a:pPr>
            <a:r>
              <a:rPr lang="ru-RU" dirty="0">
                <a:solidFill>
                  <a:srgbClr val="444444"/>
                </a:solidFill>
                <a:latin typeface="Exo 2"/>
              </a:rPr>
              <a:t>02 июня (понедельник)– обществознание, физика;</a:t>
            </a:r>
          </a:p>
          <a:p>
            <a:pPr>
              <a:buFont typeface="Arial" panose="020B0604020202020204" pitchFamily="34" charset="0"/>
              <a:buChar char="•"/>
            </a:pPr>
            <a:r>
              <a:rPr lang="ru-RU" dirty="0">
                <a:solidFill>
                  <a:srgbClr val="444444"/>
                </a:solidFill>
                <a:latin typeface="Exo 2"/>
              </a:rPr>
              <a:t>05 июня (четверг)– биология, география, иностранные языки (письменно);</a:t>
            </a:r>
          </a:p>
          <a:p>
            <a:pPr>
              <a:buFont typeface="Arial" panose="020B0604020202020204" pitchFamily="34" charset="0"/>
              <a:buChar char="•"/>
            </a:pPr>
            <a:r>
              <a:rPr lang="ru-RU" dirty="0">
                <a:solidFill>
                  <a:srgbClr val="444444"/>
                </a:solidFill>
                <a:latin typeface="Exo 2"/>
              </a:rPr>
              <a:t>10 июня (вторник)–, иностранные языки (устная часть), информатика;</a:t>
            </a:r>
          </a:p>
          <a:p>
            <a:pPr>
              <a:buFont typeface="Arial" panose="020B0604020202020204" pitchFamily="34" charset="0"/>
              <a:buChar char="•"/>
            </a:pPr>
            <a:r>
              <a:rPr lang="ru-RU" dirty="0">
                <a:solidFill>
                  <a:srgbClr val="444444"/>
                </a:solidFill>
                <a:latin typeface="Exo 2"/>
              </a:rPr>
              <a:t>11июня  (среда)) – иностранные языки (устная часть), информатика;</a:t>
            </a:r>
          </a:p>
        </p:txBody>
      </p:sp>
    </p:spTree>
    <p:extLst>
      <p:ext uri="{BB962C8B-B14F-4D97-AF65-F5344CB8AC3E}">
        <p14:creationId xmlns:p14="http://schemas.microsoft.com/office/powerpoint/2010/main" xmlns="" val="455910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F9D8B31-22F8-4E3B-A403-CBB8FE679B0A}"/>
              </a:ext>
            </a:extLst>
          </p:cNvPr>
          <p:cNvSpPr>
            <a:spLocks noGrp="1"/>
          </p:cNvSpPr>
          <p:nvPr>
            <p:ph type="title"/>
          </p:nvPr>
        </p:nvSpPr>
        <p:spPr>
          <a:xfrm>
            <a:off x="251520" y="188640"/>
            <a:ext cx="8435280" cy="504056"/>
          </a:xfrm>
        </p:spPr>
        <p:txBody>
          <a:bodyPr>
            <a:normAutofit fontScale="90000"/>
          </a:bodyPr>
          <a:lstStyle/>
          <a:p>
            <a:pPr algn="ctr"/>
            <a:r>
              <a:rPr lang="ru-RU" dirty="0"/>
              <a:t>Резервные сроки</a:t>
            </a:r>
          </a:p>
        </p:txBody>
      </p:sp>
      <p:sp>
        <p:nvSpPr>
          <p:cNvPr id="3" name="Объект 2">
            <a:extLst>
              <a:ext uri="{FF2B5EF4-FFF2-40B4-BE49-F238E27FC236}">
                <a16:creationId xmlns:a16="http://schemas.microsoft.com/office/drawing/2014/main" xmlns="" id="{260AF553-CB8E-4004-B9B1-05C840C77413}"/>
              </a:ext>
            </a:extLst>
          </p:cNvPr>
          <p:cNvSpPr>
            <a:spLocks noGrp="1"/>
          </p:cNvSpPr>
          <p:nvPr>
            <p:ph idx="1"/>
          </p:nvPr>
        </p:nvSpPr>
        <p:spPr>
          <a:xfrm>
            <a:off x="0" y="692696"/>
            <a:ext cx="8686800" cy="6165304"/>
          </a:xfrm>
        </p:spPr>
        <p:txBody>
          <a:bodyPr>
            <a:normAutofit fontScale="92500" lnSpcReduction="10000"/>
          </a:bodyPr>
          <a:lstStyle/>
          <a:p>
            <a:r>
              <a:rPr lang="ru-RU" dirty="0">
                <a:solidFill>
                  <a:srgbClr val="444444"/>
                </a:solidFill>
                <a:latin typeface="Exo 2"/>
              </a:rPr>
              <a:t>Если даты проведения экзаменов совпадают, ученик может сдать нужный предмет в резервные сроки. В этот же период экзамены сдают ученики, которые получили неудовлетворительный результат </a:t>
            </a:r>
            <a:r>
              <a:rPr lang="ru-RU" b="1" dirty="0">
                <a:solidFill>
                  <a:srgbClr val="444444"/>
                </a:solidFill>
                <a:latin typeface="Exo 2"/>
              </a:rPr>
              <a:t>по одному из обязательных учебных предметов</a:t>
            </a:r>
            <a:r>
              <a:rPr lang="ru-RU" dirty="0">
                <a:solidFill>
                  <a:srgbClr val="444444"/>
                </a:solidFill>
                <a:latin typeface="Exo 2"/>
              </a:rPr>
              <a:t>, а также те, кто болел или не смог прийти на экзамен по другой уважительной причине, подтвержденной документально.</a:t>
            </a:r>
          </a:p>
          <a:p>
            <a:pPr>
              <a:buFont typeface="Arial" panose="020B0604020202020204" pitchFamily="34" charset="0"/>
              <a:buChar char="•"/>
            </a:pPr>
            <a:r>
              <a:rPr lang="ru-RU" dirty="0">
                <a:solidFill>
                  <a:srgbClr val="444444"/>
                </a:solidFill>
                <a:latin typeface="Exo 2"/>
              </a:rPr>
              <a:t>16 июня ( понедельник) – география, литература, обществознание, физика;</a:t>
            </a:r>
          </a:p>
          <a:p>
            <a:pPr>
              <a:buFont typeface="Arial" panose="020B0604020202020204" pitchFamily="34" charset="0"/>
              <a:buChar char="•"/>
            </a:pPr>
            <a:r>
              <a:rPr lang="ru-RU" dirty="0">
                <a:solidFill>
                  <a:srgbClr val="444444"/>
                </a:solidFill>
                <a:latin typeface="Exo 2"/>
              </a:rPr>
              <a:t>17 июня (вторник)– русский язык;</a:t>
            </a:r>
          </a:p>
          <a:p>
            <a:pPr>
              <a:buFont typeface="Arial" panose="020B0604020202020204" pitchFamily="34" charset="0"/>
              <a:buChar char="•"/>
            </a:pPr>
            <a:r>
              <a:rPr lang="ru-RU" dirty="0">
                <a:solidFill>
                  <a:srgbClr val="444444"/>
                </a:solidFill>
                <a:latin typeface="Exo 2"/>
              </a:rPr>
              <a:t>18 июня (среда) – иностранные языки (устно), история, химия;</a:t>
            </a:r>
          </a:p>
          <a:p>
            <a:pPr>
              <a:buFont typeface="Arial" panose="020B0604020202020204" pitchFamily="34" charset="0"/>
              <a:buChar char="•"/>
            </a:pPr>
            <a:r>
              <a:rPr lang="ru-RU" dirty="0">
                <a:solidFill>
                  <a:srgbClr val="444444"/>
                </a:solidFill>
                <a:latin typeface="Exo 2"/>
              </a:rPr>
              <a:t>19 июня (четверг)– иностранные языки (письменная часть), биология, информатика;</a:t>
            </a:r>
          </a:p>
          <a:p>
            <a:pPr>
              <a:buFont typeface="Arial" panose="020B0604020202020204" pitchFamily="34" charset="0"/>
              <a:buChar char="•"/>
            </a:pPr>
            <a:r>
              <a:rPr lang="ru-RU" dirty="0">
                <a:solidFill>
                  <a:srgbClr val="444444"/>
                </a:solidFill>
                <a:latin typeface="Exo 2"/>
              </a:rPr>
              <a:t>20 июня (пятница)– математика Базовый уровень, математика Профильный уровень;</a:t>
            </a:r>
          </a:p>
          <a:p>
            <a:pPr>
              <a:buFont typeface="Arial" panose="020B0604020202020204" pitchFamily="34" charset="0"/>
              <a:buChar char="•"/>
            </a:pPr>
            <a:r>
              <a:rPr lang="ru-RU" dirty="0">
                <a:solidFill>
                  <a:srgbClr val="444444"/>
                </a:solidFill>
                <a:latin typeface="Exo 2"/>
              </a:rPr>
              <a:t>23 июня (понедельник)– по всем учебным предметам;</a:t>
            </a:r>
          </a:p>
          <a:p>
            <a:endParaRPr lang="ru-RU" dirty="0"/>
          </a:p>
        </p:txBody>
      </p:sp>
    </p:spTree>
    <p:extLst>
      <p:ext uri="{BB962C8B-B14F-4D97-AF65-F5344CB8AC3E}">
        <p14:creationId xmlns:p14="http://schemas.microsoft.com/office/powerpoint/2010/main" xmlns="" val="494996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142852"/>
            <a:ext cx="8472518" cy="571504"/>
          </a:xfrm>
        </p:spPr>
        <p:txBody>
          <a:bodyPr>
            <a:normAutofit fontScale="90000"/>
          </a:bodyPr>
          <a:lstStyle/>
          <a:p>
            <a:pPr algn="ctr"/>
            <a:r>
              <a:rPr lang="ru-RU" dirty="0" smtClean="0"/>
              <a:t>Дни пересдачи</a:t>
            </a:r>
            <a:endParaRPr lang="ru-RU" dirty="0"/>
          </a:p>
        </p:txBody>
      </p:sp>
      <p:sp>
        <p:nvSpPr>
          <p:cNvPr id="3" name="Содержимое 2"/>
          <p:cNvSpPr>
            <a:spLocks noGrp="1"/>
          </p:cNvSpPr>
          <p:nvPr>
            <p:ph idx="1"/>
          </p:nvPr>
        </p:nvSpPr>
        <p:spPr>
          <a:xfrm>
            <a:off x="457200" y="785794"/>
            <a:ext cx="8229600" cy="5786478"/>
          </a:xfrm>
        </p:spPr>
        <p:txBody>
          <a:bodyPr>
            <a:normAutofit fontScale="92500" lnSpcReduction="10000"/>
          </a:bodyPr>
          <a:lstStyle/>
          <a:p>
            <a:r>
              <a:rPr lang="ru-RU" dirty="0" smtClean="0"/>
              <a:t>Участники ГИА вправе в дополнительные дни по своему желанию один раз пересдать ЕГЭ по одному учебному предмету по своему выбору из числа учебных предметов, сданных в текущем году.</a:t>
            </a:r>
          </a:p>
          <a:p>
            <a:r>
              <a:rPr lang="ru-RU" dirty="0" smtClean="0"/>
              <a:t>Возможность пересдать предоставляется всем выпускникам текущего года, сдавшим ЕГЭ, без исключения. Но важно обратить внимание, что действителен будет только результат пересдачи. Первый полученный результат по пересдаваемому предмету будет аннулирован.</a:t>
            </a:r>
          </a:p>
          <a:p>
            <a:r>
              <a:rPr lang="ru-RU" dirty="0" smtClean="0"/>
              <a:t>03 июля (четверг) – иностранные языки. Информатика, обществознание, русский язык, физика, химия;</a:t>
            </a:r>
          </a:p>
          <a:p>
            <a:r>
              <a:rPr lang="ru-RU" dirty="0" smtClean="0"/>
              <a:t>04 июля (пятница) – биология, география, математика (Б.П.), иностранные языки (устная часть), история, литература</a:t>
            </a:r>
          </a:p>
          <a:p>
            <a:endParaRPr lang="ru-RU" dirty="0" smtClean="0"/>
          </a:p>
          <a:p>
            <a:endParaRPr lang="ru-RU"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Поток">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2_Поток">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1725</TotalTime>
  <Words>1266</Words>
  <Application>Microsoft Office PowerPoint</Application>
  <PresentationFormat>Экран (4:3)</PresentationFormat>
  <Paragraphs>175</Paragraphs>
  <Slides>20</Slides>
  <Notes>0</Notes>
  <HiddenSlides>1</HiddenSlides>
  <MMClips>0</MMClips>
  <ScaleCrop>false</ScaleCrop>
  <HeadingPairs>
    <vt:vector size="4" baseType="variant">
      <vt:variant>
        <vt:lpstr>Тема</vt:lpstr>
      </vt:variant>
      <vt:variant>
        <vt:i4>3</vt:i4>
      </vt:variant>
      <vt:variant>
        <vt:lpstr>Заголовки слайдов</vt:lpstr>
      </vt:variant>
      <vt:variant>
        <vt:i4>20</vt:i4>
      </vt:variant>
    </vt:vector>
  </HeadingPairs>
  <TitlesOfParts>
    <vt:vector size="23" baseType="lpstr">
      <vt:lpstr>Трек</vt:lpstr>
      <vt:lpstr>Поток</vt:lpstr>
      <vt:lpstr>2_Поток</vt:lpstr>
      <vt:lpstr> «Особенности государственной итоговой аттестации в форме ЕГЭ в 2025 году» Заместитель директора по УВР Самборская Г.В. </vt:lpstr>
      <vt:lpstr>Нормативные документы</vt:lpstr>
      <vt:lpstr>Допуск к государственной итоговой аттестации</vt:lpstr>
      <vt:lpstr>Прием заявлений</vt:lpstr>
      <vt:lpstr>Пересдача экзаменов</vt:lpstr>
      <vt:lpstr>ГИА проводится в форме ЕГЭ по предметам</vt:lpstr>
      <vt:lpstr>Расписание основного этапа ЕГЭ 2025</vt:lpstr>
      <vt:lpstr>Резервные сроки</vt:lpstr>
      <vt:lpstr>Дни пересдачи</vt:lpstr>
      <vt:lpstr>Дополнительный период </vt:lpstr>
      <vt:lpstr>Слайд 11</vt:lpstr>
      <vt:lpstr>Допускается использование участниками экзаменов следующих средств </vt:lpstr>
      <vt:lpstr>Допускается использование участниками экзаменов следующих средств</vt:lpstr>
      <vt:lpstr>Допускается использование участниками экзаменов следующих средств</vt:lpstr>
      <vt:lpstr>Выбор экзаменов (116 выпускников)</vt:lpstr>
      <vt:lpstr>Выбор экзаменов   в 2025</vt:lpstr>
      <vt:lpstr>Во время экзамена запрещается  </vt:lpstr>
      <vt:lpstr> Минимальные баллы ЕГЭ для получения аттестата   о среднем общем образовании</vt:lpstr>
      <vt:lpstr>Минимальные проходные баллы ЕГЭ 2025 для поступления в ВУЗ </vt:lpstr>
      <vt:lpstr>Полезные ссылки: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Правила для участников единого государственного экзамена</dc:title>
  <dc:creator>User</dc:creator>
  <cp:lastModifiedBy>209 Главный</cp:lastModifiedBy>
  <cp:revision>172</cp:revision>
  <dcterms:modified xsi:type="dcterms:W3CDTF">2025-01-21T07:47:56Z</dcterms:modified>
</cp:coreProperties>
</file>