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1"/>
  </p:notesMasterIdLst>
  <p:sldIdLst>
    <p:sldId id="256" r:id="rId2"/>
    <p:sldId id="285" r:id="rId3"/>
    <p:sldId id="344" r:id="rId4"/>
    <p:sldId id="292" r:id="rId5"/>
    <p:sldId id="345" r:id="rId6"/>
    <p:sldId id="318" r:id="rId7"/>
    <p:sldId id="298" r:id="rId8"/>
    <p:sldId id="319" r:id="rId9"/>
    <p:sldId id="351" r:id="rId10"/>
    <p:sldId id="352" r:id="rId11"/>
    <p:sldId id="348" r:id="rId12"/>
    <p:sldId id="350" r:id="rId13"/>
    <p:sldId id="311" r:id="rId14"/>
    <p:sldId id="327" r:id="rId15"/>
    <p:sldId id="331" r:id="rId16"/>
    <p:sldId id="347" r:id="rId17"/>
    <p:sldId id="303" r:id="rId18"/>
    <p:sldId id="354" r:id="rId19"/>
    <p:sldId id="35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254A4-C5FD-4B92-847F-16BFD803F0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51AAF-6E96-4FD1-A3C5-3A3DC3C059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02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51AAF-6E96-4FD1-A3C5-3A3DC3C0591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567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olknews.ru/obsestvo/131363-chto-proishodit-na-rinke-truda-v-altayskom-krae-osenyu-god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59898"/>
            <a:ext cx="8659688" cy="11248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«Лицей №101»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Стажерская практика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850064"/>
            <a:ext cx="7939608" cy="4603272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Результаты  реализации инновационного проекта «Синхронизация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работы в условиях реализации ФГОС и дополнительной общеобразовательной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программы с учетом потребностей рынка труда»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17.11.2022 </a:t>
            </a: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Дремова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Елена Владимировна,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заместитель директора по УВР МБОУ «Лицей №101»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418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Профессиональные пробы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Профориентация в рамках уроков в соответствии с темами (разделами) рабочей программы по учебным предметам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Организация сотрудничества с ВУЗами по реализации индивидуальных проектов обучающихся 10-х классов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Курсы внеурочной занятости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направленности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Расширение перечня дополнительных общеобразовательных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Профориентационная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работа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2162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Дополнительное образование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1620">
                <a:tc>
                  <a:txBody>
                    <a:bodyPr/>
                    <a:lstStyle/>
                    <a:p>
                      <a:r>
                        <a:rPr lang="ru-RU" dirty="0" smtClean="0"/>
                        <a:t>ДООП (бюджет)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ДООП (платные)</a:t>
                      </a:r>
                      <a:endParaRPr lang="ru-RU" dirty="0"/>
                    </a:p>
                  </a:txBody>
                  <a:tcPr/>
                </a:tc>
              </a:tr>
              <a:tr h="821620"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Дополнительные</a:t>
                      </a:r>
                      <a:r>
                        <a:rPr lang="ru-RU" baseline="0" dirty="0" smtClean="0"/>
                        <a:t> общеобразовательные </a:t>
                      </a:r>
                      <a:r>
                        <a:rPr lang="ru-RU" baseline="0" dirty="0" err="1" smtClean="0"/>
                        <a:t>общеразвивающие</a:t>
                      </a:r>
                      <a:r>
                        <a:rPr lang="ru-RU" baseline="0" dirty="0" smtClean="0"/>
                        <a:t>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Дополнительные</a:t>
                      </a:r>
                      <a:r>
                        <a:rPr lang="ru-RU" baseline="0" dirty="0" smtClean="0"/>
                        <a:t> общеобразовательные </a:t>
                      </a:r>
                      <a:r>
                        <a:rPr lang="ru-RU" baseline="0" dirty="0" err="1" smtClean="0"/>
                        <a:t>общеразвивающие</a:t>
                      </a:r>
                      <a:r>
                        <a:rPr lang="ru-RU" baseline="0" dirty="0" smtClean="0"/>
                        <a:t> программы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82162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Сотрудничество с </a:t>
                      </a:r>
                      <a:r>
                        <a:rPr lang="ru-RU" dirty="0" err="1" smtClean="0"/>
                        <a:t>ССУЗами</a:t>
                      </a:r>
                      <a:r>
                        <a:rPr lang="ru-RU" dirty="0" smtClean="0"/>
                        <a:t> и ВУЗами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162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Проектная и исследовательская</a:t>
                      </a:r>
                      <a:r>
                        <a:rPr lang="ru-RU" baseline="0" dirty="0" smtClean="0"/>
                        <a:t> деятельность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Профориентационная</a:t>
            </a:r>
            <a:r>
              <a:rPr lang="ru-RU" dirty="0" smtClean="0"/>
              <a:t> работа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«Лицей №101» принимает участие в организации педагогических классов на уровне г. Барнаула. По итогам 2021/2022 учебного года 6 выпускников лицея поступили по целевым договорам на педагогические специальности Алтайского государственного педагогического университета и Алтайского государственного университета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Педагогические классы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Дополнительные общеобразовательные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программы по естественно-научному профилю: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«История медицины»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«Основы нормальной физиологии»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«Первая помощь»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«Основы анатомии»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«Биология и медицина».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Дополнительное образование. Сотрудничество с АГМУ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АГМУ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211" y="1484785"/>
            <a:ext cx="3476246" cy="52045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1484786"/>
            <a:ext cx="3672409" cy="510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90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cei206\Desktop\КАбинет 206\ВСЕ 2018\Симуляционный центр\IMG_20180316_0944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АГМУ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Востребованность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выпускников 11-х классов в 2022 году  (поступление учащихся 11-х классов на специальности в ВУЗы в соответствии с профилем обучения):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Гуманитарный профиль – 80%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Технологический профиль – 83%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Социально-экономический профиль – 72%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Естественно-научный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профиль – 88%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Результативность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Повышение компетентности педагогов в области реализации ФГОС СОО, организации проектной деятельности, профессионального самоопределения обучающихся, технологии профессиональных проб</a:t>
            </a:r>
            <a:endParaRPr lang="ru-RU" sz="2400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профессиональных компетенций педагогов в области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банка технологических карт и занятий внеурочной деятельности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направленности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Освоение инновационных методик организации и проведения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профориентационных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мероприятий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Результативность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профессия выбирает человека, а человек профессию. (</a:t>
            </a:r>
            <a:r>
              <a:rPr lang="ru-RU" dirty="0" smtClean="0"/>
              <a:t>Сократ)</a:t>
            </a:r>
            <a:endParaRPr lang="ru-RU" dirty="0" smtClean="0"/>
          </a:p>
          <a:p>
            <a:r>
              <a:rPr lang="ru-RU" dirty="0" smtClean="0"/>
              <a:t>Нужно любить то, что делаешь, и тогда труд – даже самый грубый – возвышается до творчества. (Максим </a:t>
            </a:r>
            <a:r>
              <a:rPr lang="ru-RU" dirty="0" smtClean="0"/>
              <a:t>Горький)</a:t>
            </a:r>
            <a:endParaRPr lang="ru-RU" dirty="0" smtClean="0"/>
          </a:p>
          <a:p>
            <a:r>
              <a:rPr lang="ru-RU" dirty="0" smtClean="0"/>
              <a:t>Работа избавляет нас от трёх великих зол: скуки, порока и нужды.(</a:t>
            </a:r>
            <a:r>
              <a:rPr lang="ru-RU" dirty="0" smtClean="0"/>
              <a:t>Вольтер)</a:t>
            </a:r>
            <a:endParaRPr lang="ru-RU" dirty="0" smtClean="0"/>
          </a:p>
          <a:p>
            <a:r>
              <a:rPr lang="ru-RU" dirty="0" smtClean="0"/>
              <a:t>Труд был всегда основанием человеческой жизни и культуры</a:t>
            </a:r>
            <a:r>
              <a:rPr lang="ru-RU" dirty="0" smtClean="0"/>
              <a:t>.(А. </a:t>
            </a:r>
            <a:r>
              <a:rPr lang="ru-RU" dirty="0" smtClean="0"/>
              <a:t>С. Макаренко)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Мудрые мысли великих людей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«Синхронизация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работы в условиях реализации  федерального государственного образовательного стандарта и дополнительной общеобразовательной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программы с учетом потребностей рынка труда»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проекта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разработка и внедрение инновационной модели синхронизации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работы с учетом  реализации ФГОС и ДООП с учетом потребностей рынка труда.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2021-2022 годы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«Лицей №101» – региональная инновационная площадка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40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ряду профессий существует в регионе запрос на кадры. Это в основном высококвалифицированные рабочие специальности: аппаратчики, токари, фрезеровщики, операторы станков с программным управлением, электромонтеры. В пищевой промышленности нужны кондитеры, повара, операторы линий по производству пищевой продукции.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Дефицит есть и в отрасли здравоохранения, которая нуждается во врачах, медсестрах и фельдшерах.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сфере образования востребованы учителя.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аграрном секторе требуются трактористы, ветврачи.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https://tolknews.ru/obsestvo/131363-chto-proishodit-na-rinke-truda-v-altayskom-krae-osenyu-goda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Потребность рынка труда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564904"/>
            <a:ext cx="7962088" cy="3960440"/>
          </a:xfrm>
        </p:spPr>
        <p:txBody>
          <a:bodyPr/>
          <a:lstStyle/>
          <a:p>
            <a:pPr marL="342900" lvl="0" indent="-342900" algn="just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Личностные результаты освоения основной образовательной программы должны отражать осознанный выбор будущей профессии и возможностей реализации собственных жизненных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планов.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Условия реализации основной образовательной программы должны обеспечивать для участников образовательного процесса возможность осознанного выбора обучающимися будущей профессии, дальнейшего успешного образования и профессиональной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94136" cy="222567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7673355" cy="204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5471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 на уровне  среднего общего образования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Профориентационная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работа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420891"/>
          <a:ext cx="8136904" cy="4177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524629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Внеурочная деятельность</a:t>
                      </a:r>
                      <a:endParaRPr lang="ru-RU" dirty="0"/>
                    </a:p>
                  </a:txBody>
                  <a:tcPr/>
                </a:tc>
              </a:tr>
              <a:tr h="524629">
                <a:tc>
                  <a:txBody>
                    <a:bodyPr/>
                    <a:lstStyle/>
                    <a:p>
                      <a:r>
                        <a:rPr lang="ru-RU" dirty="0" smtClean="0"/>
                        <a:t>Углубленное изучение отдельных учебных</a:t>
                      </a:r>
                      <a:r>
                        <a:rPr lang="ru-RU" baseline="0" dirty="0" smtClean="0"/>
                        <a:t> предметов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курсы</a:t>
                      </a:r>
                      <a:endParaRPr lang="ru-RU" dirty="0"/>
                    </a:p>
                  </a:txBody>
                  <a:tcPr/>
                </a:tc>
              </a:tr>
              <a:tr h="52462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Профориентация</a:t>
                      </a:r>
                      <a:r>
                        <a:rPr lang="ru-RU" baseline="0" dirty="0" smtClean="0"/>
                        <a:t> на уроках в соответствии с изучаемой темой (разделом)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Воспитательные мероприятия </a:t>
                      </a:r>
                      <a:r>
                        <a:rPr lang="ru-RU" dirty="0" err="1" smtClean="0"/>
                        <a:t>профориентационной</a:t>
                      </a:r>
                      <a:r>
                        <a:rPr lang="ru-RU" dirty="0" smtClean="0"/>
                        <a:t> направленности</a:t>
                      </a:r>
                      <a:endParaRPr lang="ru-RU" dirty="0"/>
                    </a:p>
                  </a:txBody>
                  <a:tcPr/>
                </a:tc>
              </a:tr>
              <a:tr h="5246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Олимпиады, конкурсы</a:t>
                      </a:r>
                      <a:endParaRPr lang="ru-RU" dirty="0"/>
                    </a:p>
                  </a:txBody>
                  <a:tcPr/>
                </a:tc>
              </a:tr>
              <a:tr h="524629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Разработка образовательного маршрута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4629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Индивидуальный проект (в соответствии с профилем обучения)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46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8002891" cy="432047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работы МБОУ «Лицей №101»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340769"/>
            <a:ext cx="7848872" cy="459389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8317765"/>
              </p:ext>
            </p:extLst>
          </p:nvPr>
        </p:nvGraphicFramePr>
        <p:xfrm>
          <a:off x="899592" y="686838"/>
          <a:ext cx="7920880" cy="5864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37"/>
                <a:gridCol w="4069443"/>
              </a:tblGrid>
              <a:tr h="3577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7-8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класс</a:t>
                      </a:r>
                    </a:p>
                  </a:txBody>
                  <a:tcPr/>
                </a:tc>
              </a:tr>
              <a:tr h="35779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Углубленное изучение отдельных предметов ( математика, биология, информатика)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395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Учебные курсы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1643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Курсы внеурочной деятельности </a:t>
                      </a:r>
                    </a:p>
                    <a:p>
                      <a:r>
                        <a:rPr lang="ru-RU" sz="1200" b="1" dirty="0" smtClean="0"/>
                        <a:t>«Функциональная</a:t>
                      </a:r>
                      <a:r>
                        <a:rPr lang="ru-RU" sz="1200" b="1" baseline="0" dirty="0" smtClean="0"/>
                        <a:t> грамотность», Все цвета, кроме черного», «Проектная мастерская», «Моя будущая профессия»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Курсы</a:t>
                      </a:r>
                      <a:r>
                        <a:rPr lang="ru-RU" sz="1200" b="1" baseline="0" dirty="0" smtClean="0"/>
                        <a:t>  внеурочной деятельности «Все цвета, кроме черного», «</a:t>
                      </a:r>
                      <a:r>
                        <a:rPr lang="ru-RU" sz="1200" b="1" dirty="0" smtClean="0"/>
                        <a:t>«Финансовая</a:t>
                      </a:r>
                      <a:r>
                        <a:rPr lang="ru-RU" sz="1200" b="1" baseline="0" dirty="0" smtClean="0"/>
                        <a:t> грамотность», «Моя будущая профессия»</a:t>
                      </a:r>
                    </a:p>
                    <a:p>
                      <a:r>
                        <a:rPr lang="ru-RU" sz="1200" b="1" baseline="0" dirty="0" smtClean="0"/>
                        <a:t>Проектная деятельность</a:t>
                      </a:r>
                      <a:endParaRPr lang="ru-RU" sz="1200" b="1" dirty="0" smtClean="0"/>
                    </a:p>
                  </a:txBody>
                  <a:tcPr/>
                </a:tc>
              </a:tr>
              <a:tr h="911269">
                <a:tc>
                  <a:txBody>
                    <a:bodyPr/>
                    <a:lstStyle/>
                    <a:p>
                      <a:r>
                        <a:rPr lang="ru-RU" sz="1200" b="1" dirty="0" err="1" smtClean="0"/>
                        <a:t>Профориентационные</a:t>
                      </a:r>
                      <a:r>
                        <a:rPr lang="ru-RU" sz="1200" b="1" dirty="0" smtClean="0"/>
                        <a:t> мероприятия, участие во Всероссийских проектах: «Билет в  будущее», «</a:t>
                      </a:r>
                      <a:r>
                        <a:rPr lang="ru-RU" sz="1200" b="1" dirty="0" err="1" smtClean="0"/>
                        <a:t>ПроеКТОриЯ</a:t>
                      </a:r>
                      <a:r>
                        <a:rPr lang="ru-RU" sz="1200" b="1" dirty="0" smtClean="0"/>
                        <a:t>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Профессиональные пробы, участие  краевом проекте «Кадры будущего для регионов.</a:t>
                      </a:r>
                      <a:r>
                        <a:rPr lang="ru-RU" sz="1200" b="1" baseline="0" dirty="0" smtClean="0"/>
                        <a:t> Алтайский край», </a:t>
                      </a:r>
                      <a:r>
                        <a:rPr lang="ru-RU" sz="1200" b="1" dirty="0" smtClean="0"/>
                        <a:t>Всероссийских проектах: «Билет в  будущее», ««</a:t>
                      </a:r>
                      <a:r>
                        <a:rPr lang="ru-RU" sz="1200" b="1" dirty="0" err="1" smtClean="0"/>
                        <a:t>ПроеКТОриЯ</a:t>
                      </a:r>
                      <a:r>
                        <a:rPr lang="ru-RU" sz="1200" b="1" dirty="0" smtClean="0"/>
                        <a:t>»</a:t>
                      </a:r>
                    </a:p>
                  </a:txBody>
                  <a:tcPr/>
                </a:tc>
              </a:tr>
              <a:tr h="4997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Социальные проекты (волонтерский отряд)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Социальные проекты (волонтерский отряд, педагогический отряд)</a:t>
                      </a:r>
                    </a:p>
                  </a:txBody>
                  <a:tcPr/>
                </a:tc>
              </a:tr>
              <a:tr h="302973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Формирование </a:t>
                      </a:r>
                      <a:r>
                        <a:rPr lang="ru-RU" sz="1200" b="1" dirty="0" err="1" smtClean="0"/>
                        <a:t>портфолио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Анализ </a:t>
                      </a:r>
                      <a:r>
                        <a:rPr lang="ru-RU" sz="1200" b="1" dirty="0" err="1" smtClean="0"/>
                        <a:t>портфолио</a:t>
                      </a:r>
                      <a:endParaRPr lang="ru-RU" sz="1200" b="1" dirty="0" smtClean="0"/>
                    </a:p>
                  </a:txBody>
                  <a:tcPr/>
                </a:tc>
              </a:tr>
              <a:tr h="35779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диагностика, образовательное консультирование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 smtClean="0"/>
                    </a:p>
                  </a:txBody>
                  <a:tcPr/>
                </a:tc>
              </a:tr>
              <a:tr h="32907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Родительские собрания, индивидуальные консультации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</a:tr>
              <a:tr h="32907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Участие в олимпиадах, конкурсах, научно-практических конференциях, соревнованиях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933"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Первый опыт</a:t>
                      </a:r>
                      <a:r>
                        <a:rPr lang="ru-RU" sz="1200" b="1" baseline="0" dirty="0" smtClean="0"/>
                        <a:t> разработки индивидуального образовательного маршрута</a:t>
                      </a:r>
                      <a:endParaRPr lang="ru-RU" sz="1200" b="1" dirty="0" smtClean="0"/>
                    </a:p>
                  </a:txBody>
                  <a:tcPr/>
                </a:tc>
              </a:tr>
              <a:tr h="705788"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Выбор профиля обучения на уровне среднего общего образования (анкетирование, консультации)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900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466144" cy="5051648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Реализуются программы углубленного изучения отдельных предметов в соответствии с профилем обучения и выбором обучающихся, родителей (законных представителей):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Гуманитарный профиль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иностранный язык (английский), право, экономика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Технологический профиль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математика, информатика, физика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Естественно-научный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профиль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химия, биология, математика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Социально-экономический профиль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математика, право, экономика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103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Профильное обучение 10-11 классы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60649"/>
            <a:ext cx="8002891" cy="504056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работы на уровне среднего общего образования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340769"/>
            <a:ext cx="7848872" cy="459389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0802453"/>
              </p:ext>
            </p:extLst>
          </p:nvPr>
        </p:nvGraphicFramePr>
        <p:xfrm>
          <a:off x="323528" y="836717"/>
          <a:ext cx="8640960" cy="5465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1568"/>
                <a:gridCol w="4439392"/>
              </a:tblGrid>
              <a:tr h="3452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 класс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 класс</a:t>
                      </a:r>
                    </a:p>
                  </a:txBody>
                  <a:tcPr/>
                </a:tc>
              </a:tr>
              <a:tr h="34392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Углубленное изучение отдельных предметов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соответствии с выбранным профилем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392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Учебные курсы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392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Курс «Индивидуальный проект»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070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Курсы внеурочной деятельности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«Проектная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мастерская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«Финансовая грамотность»,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»Моя будущая профессия. Профессиональные пробы», проектная деятельность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254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Профессиональные пробы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</a:tr>
              <a:tr h="48916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Социальные проекты (волонтерский отряд, педагогический отряд), участие во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Всероссийских проектах: «Билет в будущее», «</a:t>
                      </a:r>
                      <a:r>
                        <a:rPr lang="ru-RU" sz="12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ПроеКТОриЯ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участие в организации педагогических классов 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122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Анализ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92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диагностика, образовательное консультирование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 smtClean="0"/>
                    </a:p>
                  </a:txBody>
                  <a:tcPr/>
                </a:tc>
              </a:tr>
              <a:tr h="31630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Родительские собрания, индивидуальные консультации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</a:tr>
              <a:tr h="69058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Разработка индивидуального образовательного маршрута в соответствии с выбором профиля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Корректировка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индивидуального образовательного маршрута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359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Участие в олимпиадах, конкурсах в соответствии с профилем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 smtClean="0"/>
                    </a:p>
                  </a:txBody>
                  <a:tcPr/>
                </a:tc>
              </a:tr>
              <a:tr h="67841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Дополнительные общеобразовательные программы по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естественно-научному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профилю обучения: «История медицины», «Основы нормальной физиологии», «Основы анатомии», «Первая помощь», «Практическая химия», «Биология и медицина»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95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 выбора обучающимися 10-х классов темы проекта в соответствии с профилем обучения в 2021/2022 учебном году: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гуманитарный профиль – 93%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технический профиль – 100%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социально-гуманитарный профиль – 89,3%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естественно-научный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профиль – 96,6%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Индивидуальный проект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1889</TotalTime>
  <Words>1020</Words>
  <Application>Microsoft Office PowerPoint</Application>
  <PresentationFormat>Экран (4:3)</PresentationFormat>
  <Paragraphs>123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МБОУ «Лицей №101» Стажерская практика</vt:lpstr>
      <vt:lpstr>2021-2022 годы МБОУ «Лицей №101» – региональная инновационная площадка</vt:lpstr>
      <vt:lpstr>Потребность рынка труда</vt:lpstr>
      <vt:lpstr>Слайд 4</vt:lpstr>
      <vt:lpstr>Профориентационная работа</vt:lpstr>
      <vt:lpstr>Модель профориентационной работы МБОУ «Лицей №101»</vt:lpstr>
      <vt:lpstr>Профильное обучение 10-11 классы </vt:lpstr>
      <vt:lpstr>Модель профориентационной работы на уровне среднего общего образования</vt:lpstr>
      <vt:lpstr>Индивидуальный проект</vt:lpstr>
      <vt:lpstr>Профориентационная работа</vt:lpstr>
      <vt:lpstr>Профориентационная работа</vt:lpstr>
      <vt:lpstr>Педагогические классы</vt:lpstr>
      <vt:lpstr>Дополнительное образование. Сотрудничество с АГМУ</vt:lpstr>
      <vt:lpstr>АГМУ</vt:lpstr>
      <vt:lpstr>АГМУ</vt:lpstr>
      <vt:lpstr>Результативность</vt:lpstr>
      <vt:lpstr>Результативность</vt:lpstr>
      <vt:lpstr>Мудрые мысли великих людей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«Лицей №101» Стажерская практика</dc:title>
  <dc:creator>User</dc:creator>
  <cp:lastModifiedBy>licei206</cp:lastModifiedBy>
  <cp:revision>150</cp:revision>
  <dcterms:created xsi:type="dcterms:W3CDTF">2020-11-08T11:08:09Z</dcterms:created>
  <dcterms:modified xsi:type="dcterms:W3CDTF">2022-11-17T11:40:23Z</dcterms:modified>
</cp:coreProperties>
</file>