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9EF321-D36A-44BF-87C8-A55C36BA0D8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CA8AC4-D622-4DF7-B15D-DEC962528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nstructorus.ru/karera/kak-vybrat-professiyu-po-dush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0689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Организация </a:t>
            </a:r>
            <a:r>
              <a:rPr lang="ru-RU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профориентационной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работы в условиях дополнительного образования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5072074"/>
            <a:ext cx="5624522" cy="14595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Воробьева Л.В., заведующий отделением внеурочной занятости и дополнительного образования детей МБОУ «Лицей №101»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0" name="Picture 6" descr="https://sandbox-moodle.nbikemsu.ru/pluginfile.php/433/course/overviewfiles/img_20191120_012420-1024x980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261434"/>
            <a:ext cx="2836844" cy="2714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643446"/>
            <a:ext cx="7498080" cy="160495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Результаты </a:t>
            </a:r>
            <a:r>
              <a:rPr lang="ru-RU" i="1" dirty="0" err="1" smtClean="0"/>
              <a:t>востребованности</a:t>
            </a:r>
            <a:r>
              <a:rPr lang="ru-RU" i="1" dirty="0" smtClean="0"/>
              <a:t> выпускников ежегодно подтверждают актуальность данного направления работы: в 2022 году по итогам поступления из 25 обучающихся </a:t>
            </a:r>
            <a:r>
              <a:rPr lang="ru-RU" i="1" dirty="0" err="1" smtClean="0"/>
              <a:t>естественно-научного</a:t>
            </a:r>
            <a:r>
              <a:rPr lang="ru-RU" i="1" dirty="0" smtClean="0"/>
              <a:t> класса 22 (88%) зачислены на специальности в соответствии с профилем, из них 12 (54,5 %) в медицинские вузы.</a:t>
            </a:r>
            <a:endParaRPr lang="ru-RU" i="1" dirty="0"/>
          </a:p>
        </p:txBody>
      </p:sp>
      <p:pic>
        <p:nvPicPr>
          <p:cNvPr id="34818" name="Picture 2" descr="https://mprt.mag.eduru.ru/media/2021/08/06/1303467464/WhatsApp_Image_2021-02-02_at_15.07.21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3898907" cy="3898907"/>
          </a:xfrm>
          <a:prstGeom prst="rect">
            <a:avLst/>
          </a:prstGeom>
          <a:noFill/>
        </p:spPr>
      </p:pic>
      <p:pic>
        <p:nvPicPr>
          <p:cNvPr id="34822" name="Picture 6" descr="http://png.pngtree.com/png-clipart/20200401/original/pngtree-hand-drawn-illustration-of-new-coronavirus-doctor-treatment-png-image_5329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496"/>
            <a:ext cx="7790712" cy="33909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Педагоги МБОУ «Лицея №101» реализуют те дополнительные </a:t>
            </a:r>
            <a:r>
              <a:rPr lang="ru-RU" sz="2800" dirty="0" err="1" smtClean="0"/>
              <a:t>общеразвивающие</a:t>
            </a:r>
            <a:r>
              <a:rPr lang="ru-RU" sz="2800" dirty="0" smtClean="0"/>
              <a:t> программы, которые представляют собой реальный интерес для подростков, способствуют адекватному вхождению их в реальную жизнь, получению первичного профессионального опыта. </a:t>
            </a:r>
          </a:p>
          <a:p>
            <a:endParaRPr lang="ru-RU" sz="2000" dirty="0"/>
          </a:p>
        </p:txBody>
      </p:sp>
      <p:pic>
        <p:nvPicPr>
          <p:cNvPr id="38914" name="Picture 2" descr="https://86gmz-sov.edusite.ru/images/p465_dopobra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0"/>
            <a:ext cx="2836819" cy="2836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2571744"/>
            <a:ext cx="6576266" cy="36766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различных сферах общественной и профессиональной деятельности ценятся такие способности и качества, как способность принимать ответственные решения и умение работать в команде, нестандартное мышление, организованность, отзывчивость, чуткость, коммуникабельность, </a:t>
            </a:r>
            <a:r>
              <a:rPr lang="ru-RU" dirty="0" err="1" smtClean="0"/>
              <a:t>креативность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7890" name="Picture 2" descr="https://rused.ru/moucdt/wp-content/uploads/sites/133/2020/11/d8ef0f2fbb38a47e2b6b5d2aaa24314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3900443" cy="2600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3071810"/>
            <a:ext cx="7290646" cy="31765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Эти и другие необходимые для социализации личности качества развиваются посредством творческой деятельности, которая предполагает вариативность, свободу выбора, формирование дивергентного мышления, что позволяет подростку занять определённое место в системе взаимоотношений со сверстниками, а в дальнейшем достойное место в обществе.</a:t>
            </a:r>
          </a:p>
          <a:p>
            <a:endParaRPr lang="ru-RU" dirty="0"/>
          </a:p>
        </p:txBody>
      </p:sp>
      <p:pic>
        <p:nvPicPr>
          <p:cNvPr id="36866" name="Picture 2" descr="https://lytddt.edumsko.ru/uploads/2000/1134/section/63487/innovacionnaja_ploshha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3946888" cy="3157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s://trafaret-decor.ru/sites/default/files/2022-08/math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7710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158272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«</a:t>
            </a:r>
            <a:r>
              <a:rPr lang="ru-RU" sz="2700" i="1" dirty="0" smtClean="0"/>
              <a:t>Как хорошо когда у человека есть возможность </a:t>
            </a:r>
            <a:r>
              <a:rPr lang="ru-RU" sz="2700" i="1" dirty="0" smtClean="0">
                <a:hlinkClick r:id="rId2"/>
              </a:rPr>
              <a:t>выбрать себе профессию</a:t>
            </a:r>
            <a:r>
              <a:rPr lang="ru-RU" sz="2700" i="1" dirty="0" smtClean="0"/>
              <a:t> не по необходимости, а сообразуясь с душевными склонностями</a:t>
            </a:r>
            <a:r>
              <a:rPr lang="ru-RU" sz="2700" dirty="0" smtClean="0"/>
              <a:t>.» </a:t>
            </a:r>
            <a:r>
              <a:rPr lang="ru-RU" sz="2700" dirty="0" err="1" smtClean="0"/>
              <a:t>Апшерони</a:t>
            </a:r>
            <a:r>
              <a:rPr lang="ru-RU" sz="2700" dirty="0" smtClean="0"/>
              <a:t> 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i="1" dirty="0" smtClean="0"/>
              <a:t>Система дополнительного образования детей в России возникла в 1992 году. Она явилась преемником внеклассной и внешкольной работы, внешкольного воспитания. Это тот базис, на котором выстраивается система, получившая в законодательстве название — дополнительное образование детей. </a:t>
            </a:r>
          </a:p>
          <a:p>
            <a:pPr>
              <a:buNone/>
            </a:pPr>
            <a:r>
              <a:rPr lang="ru-RU" sz="2000" i="1" dirty="0" smtClean="0"/>
              <a:t>Главное принципиальное отличие его от своего предшественника в том, что это образование ведется так же, как другие типы и виды образования, — по конкретным образовательным программам. </a:t>
            </a:r>
          </a:p>
          <a:p>
            <a:pPr>
              <a:buNone/>
            </a:pPr>
            <a:r>
              <a:rPr lang="ru-RU" sz="2000" i="1" dirty="0" smtClean="0"/>
              <a:t>Ценность дополнительного образования детей в том, что оно усиливает вариативную составляющую общего образования и помогает ребятам в профессиональном самоопределении, способствует реализации их сил, знаний, полученных в базовом компоненте.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785794"/>
            <a:ext cx="4861754" cy="5462606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В рамках реализации национального проекта «Образование» разработаны федеральные проекты и один из проектов «Успех каждого ребенка» направлен на формирование 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 всех обучающихся.</a:t>
            </a:r>
          </a:p>
          <a:p>
            <a:endParaRPr lang="ru-RU" dirty="0"/>
          </a:p>
        </p:txBody>
      </p:sp>
      <p:pic>
        <p:nvPicPr>
          <p:cNvPr id="26626" name="Picture 2" descr="https://xn-----6kcbbbj1cobgmwgfgjofodpk3mndsdgk.xn--p1ai/upload/000/u2/6/d/4679c3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3414699" cy="365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00438"/>
            <a:ext cx="7498080" cy="2747962"/>
          </a:xfrm>
        </p:spPr>
        <p:txBody>
          <a:bodyPr>
            <a:normAutofit fontScale="62500" lnSpcReduction="20000"/>
          </a:bodyPr>
          <a:lstStyle/>
          <a:p>
            <a:r>
              <a:rPr lang="ru-RU" sz="3400" i="1" dirty="0" smtClean="0"/>
              <a:t>В лицеи  реализуются программы художественной, физкультурно-спортивной, социально-гуманитарного , </a:t>
            </a:r>
            <a:r>
              <a:rPr lang="ru-RU" sz="3400" i="1" dirty="0" err="1" smtClean="0"/>
              <a:t>естественно-научного</a:t>
            </a:r>
            <a:r>
              <a:rPr lang="ru-RU" sz="3400" i="1" dirty="0" smtClean="0"/>
              <a:t> , социально –педагогической направленности. Педагогический коллектив осуществляет изучение научно - теоретических основ и практического опыта </a:t>
            </a:r>
            <a:r>
              <a:rPr lang="ru-RU" sz="3400" i="1" dirty="0" err="1" smtClean="0"/>
              <a:t>профориентационной</a:t>
            </a:r>
            <a:r>
              <a:rPr lang="ru-RU" sz="3400" i="1" dirty="0" smtClean="0"/>
              <a:t> работы с учащимися, что позволят целенаправленно и последовательно заниматься вопросами ранней профессиональной ориентации.</a:t>
            </a:r>
          </a:p>
          <a:p>
            <a:endParaRPr lang="ru-RU" dirty="0"/>
          </a:p>
        </p:txBody>
      </p:sp>
      <p:pic>
        <p:nvPicPr>
          <p:cNvPr id="28674" name="Picture 2" descr="https://fs01.cap.ru/www20/galatr/news/2020/02/27/3d2bea7a-30d4-4f2a-8d83-897daf13cc7f/usp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5251149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714360"/>
          <a:ext cx="7643866" cy="5072093"/>
        </p:xfrm>
        <a:graphic>
          <a:graphicData uri="http://schemas.openxmlformats.org/drawingml/2006/table">
            <a:tbl>
              <a:tblPr/>
              <a:tblGrid>
                <a:gridCol w="6652743"/>
                <a:gridCol w="991123"/>
              </a:tblGrid>
              <a:tr h="390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Всего  программ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ДООП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ДООП платных образовательных услуг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Естественно- научной направленности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 гуманитарной направленности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Физкультурно-спортивной направленности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Художественной –направленности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Социально-педагогической направленности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3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обучающихся, 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ДООП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«Лицея №101» 2021 год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, охваченных дополнительным образованием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3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7 лет, охваченных дополнительным образованием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Ансамбль современного танца «Меридиан»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5786478" cy="433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907629" cy="26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Ансамбль эстрадного танца «Реноме»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4030"/>
            <a:ext cx="7056430" cy="478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Шахматы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3786214" cy="283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876"/>
            <a:ext cx="4862516" cy="273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 descr="https://xn----8sbkrjbfrfb4a2d.xn--p1ai/wp-content/uploads/2021/05/yjrei3oxb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71546"/>
            <a:ext cx="377846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500306"/>
            <a:ext cx="7286676" cy="417672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На протяжении пяти лет в рамках дополнительной общеобразовательной </a:t>
            </a:r>
            <a:r>
              <a:rPr lang="ru-RU" i="1" dirty="0" err="1" smtClean="0"/>
              <a:t>общеразвивающей</a:t>
            </a:r>
            <a:r>
              <a:rPr lang="ru-RU" i="1" dirty="0" smtClean="0"/>
              <a:t>  программы обучающимся 10 и 11 классов </a:t>
            </a:r>
            <a:r>
              <a:rPr lang="ru-RU" i="1" dirty="0" err="1" smtClean="0"/>
              <a:t>естественно-научного</a:t>
            </a:r>
            <a:r>
              <a:rPr lang="ru-RU" i="1" dirty="0" smtClean="0"/>
              <a:t> профиля предоставляется возможность обучения на занятиях, которые ведут преподаватели медицинского университета. Лицеисты с интересом погружаются в мир медицины на курсах «Истории медицины», «Основы нормальной физиологии», «Основы анатомии», «Первая помощь» , «Биология и медицина», «Практическая химия». Учащиеся изучают не </a:t>
            </a:r>
            <a:r>
              <a:rPr lang="ru-RU" i="1" dirty="0" smtClean="0"/>
              <a:t>только изучают </a:t>
            </a:r>
            <a:r>
              <a:rPr lang="ru-RU" i="1" dirty="0" smtClean="0"/>
              <a:t>теорию, но и </a:t>
            </a:r>
            <a:r>
              <a:rPr lang="ru-RU" i="1" dirty="0" smtClean="0"/>
              <a:t>осваивают</a:t>
            </a:r>
            <a:r>
              <a:rPr lang="ru-RU" i="1" dirty="0" smtClean="0"/>
              <a:t> </a:t>
            </a:r>
            <a:r>
              <a:rPr lang="ru-RU" i="1" dirty="0" smtClean="0"/>
              <a:t>практическую часть, </a:t>
            </a:r>
            <a:r>
              <a:rPr lang="ru-RU" i="1" dirty="0" smtClean="0"/>
              <a:t>участвуют в профессиональных пробах.</a:t>
            </a:r>
            <a:endParaRPr lang="ru-RU" i="1" dirty="0"/>
          </a:p>
        </p:txBody>
      </p:sp>
      <p:pic>
        <p:nvPicPr>
          <p:cNvPr id="33794" name="Picture 2" descr="http://barativkaschool.ucoz.net/_pu/0/95414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28"/>
            <a:ext cx="308443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</TotalTime>
  <Words>537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Организация профориентационной работы в условиях дополнительного образования </vt:lpstr>
      <vt:lpstr> «Как хорошо когда у человека есть возможность выбрать себе профессию не по необходимости, а сообразуясь с душевными склонностями.» Апшерони А.</vt:lpstr>
      <vt:lpstr>Слайд 3</vt:lpstr>
      <vt:lpstr>Слайд 4</vt:lpstr>
      <vt:lpstr>Слайд 5</vt:lpstr>
      <vt:lpstr>Ансамбль современного танца «Меридиан»</vt:lpstr>
      <vt:lpstr>Ансамбль эстрадного танца «Реноме»</vt:lpstr>
      <vt:lpstr>Шахматы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licei101@mail.ru</dc:creator>
  <cp:lastModifiedBy>licei206</cp:lastModifiedBy>
  <cp:revision>13</cp:revision>
  <dcterms:created xsi:type="dcterms:W3CDTF">2022-11-16T08:28:40Z</dcterms:created>
  <dcterms:modified xsi:type="dcterms:W3CDTF">2022-11-17T11:40:09Z</dcterms:modified>
</cp:coreProperties>
</file>